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257" r:id="rId4"/>
    <p:sldId id="302" r:id="rId5"/>
    <p:sldId id="305" r:id="rId6"/>
    <p:sldId id="306" r:id="rId7"/>
    <p:sldId id="313" r:id="rId8"/>
    <p:sldId id="315" r:id="rId9"/>
    <p:sldId id="317" r:id="rId10"/>
    <p:sldId id="319" r:id="rId11"/>
    <p:sldId id="307" r:id="rId12"/>
    <p:sldId id="308" r:id="rId13"/>
    <p:sldId id="338" r:id="rId14"/>
    <p:sldId id="33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5" r:id="rId27"/>
    <p:sldId id="311" r:id="rId28"/>
    <p:sldId id="291" r:id="rId29"/>
    <p:sldId id="279" r:id="rId30"/>
    <p:sldId id="280" r:id="rId31"/>
    <p:sldId id="290" r:id="rId32"/>
    <p:sldId id="309" r:id="rId33"/>
    <p:sldId id="292" r:id="rId34"/>
    <p:sldId id="293" r:id="rId35"/>
    <p:sldId id="294" r:id="rId36"/>
    <p:sldId id="298" r:id="rId37"/>
    <p:sldId id="299" r:id="rId38"/>
    <p:sldId id="326" r:id="rId39"/>
    <p:sldId id="325" r:id="rId40"/>
    <p:sldId id="328" r:id="rId41"/>
    <p:sldId id="331" r:id="rId42"/>
    <p:sldId id="332" r:id="rId43"/>
    <p:sldId id="335" r:id="rId44"/>
    <p:sldId id="310" r:id="rId45"/>
    <p:sldId id="339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>
      <p:cViewPr>
        <p:scale>
          <a:sx n="70" d="100"/>
          <a:sy n="70" d="100"/>
        </p:scale>
        <p:origin x="-18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8ED8-8F9B-4CCA-A434-22F4756A6E38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96BB-7EA6-4EC9-A32E-582509698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41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62C6E0-7436-437A-A869-3681349E0316}" type="slidenum">
              <a:rPr lang="es-ES" altLang="es-CL"/>
              <a:pPr eaLnBrk="1" hangingPunct="1"/>
              <a:t>1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9525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>
              <a:latin typeface="Arial" pitchFamily="34" charset="0"/>
            </a:endParaRP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B8525C-318A-4157-89C6-2BBB4C08690C}" type="slidenum">
              <a:rPr lang="en-US" altLang="es-CL">
                <a:ea typeface="MS PGothic" pitchFamily="34" charset="-128"/>
              </a:rPr>
              <a:pPr/>
              <a:t>6</a:t>
            </a:fld>
            <a:endParaRPr lang="en-US" altLang="es-CL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089CED-FF44-4114-93F1-D0873C7509AF}" type="slidenum">
              <a:rPr lang="es-ES" altLang="es-CL"/>
              <a:pPr eaLnBrk="1" hangingPunct="1"/>
              <a:t>12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494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987427-AE37-4EFB-BF63-3A6D40B61B6A}" type="slidenum">
              <a:rPr lang="es-CL" altLang="es-CL">
                <a:solidFill>
                  <a:prstClr val="black"/>
                </a:solidFill>
              </a:rPr>
              <a:pPr eaLnBrk="1" hangingPunct="1"/>
              <a:t>13</a:t>
            </a:fld>
            <a:endParaRPr lang="es-CL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96BB-7EA6-4EC9-A32E-58250969875F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8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81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6647-ED22-4396-8739-4BB526B0DE4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5484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0308-C228-4570-8DF7-9277CE0CC8C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6372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1791-31C8-437A-85EA-B2C51E38B24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6276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2EDBB-1DE9-4438-BCEE-C0564A0F513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0656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1EADE-290A-4C29-A263-509B8A3C591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7390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C681-6645-4288-8734-7B98DB20251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02257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27E60-DAB3-42D8-974F-F3F606C617F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5638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C9E9-05B4-4436-9951-591F215178A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7229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66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E1ABB-1A85-4BC6-81F3-6426215AA5E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573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AD16-8763-4559-951E-7DC6D448BDB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7354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25D3-26D8-4137-8C8E-189E6D04BE3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64236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6647-ED22-4396-8739-4BB526B0DE4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3333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0308-C228-4570-8DF7-9277CE0CC8C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70333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1791-31C8-437A-85EA-B2C51E38B24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8760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2EDBB-1DE9-4438-BCEE-C0564A0F513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29199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1EADE-290A-4C29-A263-509B8A3C591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4058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C681-6645-4288-8734-7B98DB20251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4571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27E60-DAB3-42D8-974F-F3F606C617F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886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883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C9E9-05B4-4436-9951-591F215178A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09958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E1ABB-1A85-4BC6-81F3-6426215AA5E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9015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AD16-8763-4559-951E-7DC6D448BDB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73380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25D3-26D8-4137-8C8E-189E6D04BE3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3003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685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3"/>
          <p:cNvSpPr/>
          <p:nvPr userDrawn="1"/>
        </p:nvSpPr>
        <p:spPr>
          <a:xfrm>
            <a:off x="330200" y="6653213"/>
            <a:ext cx="2273300" cy="20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64"/>
          <a:stretch>
            <a:fillRect/>
          </a:stretch>
        </p:blipFill>
        <p:spPr bwMode="auto">
          <a:xfrm>
            <a:off x="406400" y="6724650"/>
            <a:ext cx="20685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992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texto 2"/>
          <p:cNvSpPr>
            <a:spLocks noGrp="1"/>
          </p:cNvSpPr>
          <p:nvPr>
            <p:ph idx="16"/>
          </p:nvPr>
        </p:nvSpPr>
        <p:spPr>
          <a:xfrm>
            <a:off x="409573" y="2773679"/>
            <a:ext cx="4040793" cy="203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idx="15"/>
          </p:nvPr>
        </p:nvSpPr>
        <p:spPr>
          <a:xfrm>
            <a:off x="409574" y="4953000"/>
            <a:ext cx="4040793" cy="131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idx="17"/>
          </p:nvPr>
        </p:nvSpPr>
        <p:spPr>
          <a:xfrm>
            <a:off x="4696806" y="2773679"/>
            <a:ext cx="4040793" cy="203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idx="18"/>
          </p:nvPr>
        </p:nvSpPr>
        <p:spPr>
          <a:xfrm>
            <a:off x="4696806" y="4953000"/>
            <a:ext cx="4040793" cy="131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4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5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41080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2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51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9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09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3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854A-ED11-4ED5-B1A2-CA5AF876B941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54CA-2F3B-42B1-A414-63E8A73C5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EDF13-DE2B-4DCC-A438-88135EC1F295}" type="slidenum">
              <a:rPr lang="es-ES" altLang="es-MX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MX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EDF13-DE2B-4DCC-A438-88135EC1F295}" type="slidenum">
              <a:rPr lang="es-ES" altLang="es-MX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MX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31640" y="1870900"/>
            <a:ext cx="73551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Cuenta Pública Participativa</a:t>
            </a:r>
          </a:p>
          <a:p>
            <a:pPr algn="ctr">
              <a:defRPr/>
            </a:pPr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Gestión 2015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732588" y="5949950"/>
            <a:ext cx="1220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Año  2010.</a:t>
            </a:r>
            <a:endParaRPr lang="es-ES" altLang="es-C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3A2B96-36C7-4B8C-BB92-6763C3CDF07D}" type="slidenum">
              <a:rPr lang="es-ES" altLang="es-MX">
                <a:solidFill>
                  <a:srgbClr val="898989"/>
                </a:solidFill>
              </a:rPr>
              <a:pPr eaLnBrk="1" hangingPunct="1"/>
              <a:t>1</a:t>
            </a:fld>
            <a:endParaRPr lang="es-ES" altLang="es-MX">
              <a:solidFill>
                <a:srgbClr val="898989"/>
              </a:solidFill>
            </a:endParaRPr>
          </a:p>
        </p:txBody>
      </p:sp>
      <p:pic>
        <p:nvPicPr>
          <p:cNvPr id="2054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" y="42897"/>
            <a:ext cx="1540783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11760" y="3284636"/>
            <a:ext cx="554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itchFamily="34" charset="0"/>
                <a:cs typeface="Arial" charset="0"/>
              </a:rPr>
              <a:t>SEREMI DE EDUCACIÓN</a:t>
            </a:r>
          </a:p>
          <a:p>
            <a:pPr algn="ctr">
              <a:defRPr/>
            </a:pPr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itchFamily="34" charset="0"/>
                <a:cs typeface="Arial" charset="0"/>
              </a:rPr>
              <a:t>REGIÓN DE ANTOFAGASTA</a:t>
            </a:r>
            <a:endParaRPr lang="es-CL" sz="2000" dirty="0">
              <a:solidFill>
                <a:schemeClr val="accent1">
                  <a:lumMod val="60000"/>
                  <a:lumOff val="40000"/>
                </a:schemeClr>
              </a:solidFill>
              <a:latin typeface="Britannic Bold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42193"/>
            <a:ext cx="4104455" cy="209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4" descr="data:image/png;base64,iVBORw0KGgoAAAANSUhEUgAAAQAAAACRCAMAAAAb4ZYGAAABWVBMVEX///9ZWFncHR1qtC0aYq1VVFX8yhXz8/PFxcVTUlOmpqb7+/tQT1Dw8PBgX2BjYmPp6em6urp+fX5MS0x1dHXU1NSJiYlubW69vL20tLTLy8vaAADc3NyPj4/i4uJdXF2FhIWcm5zbExOioaIAWan+9ttxcHH4/PX52NhjsR/bCwvgPj7+9/f64OD/+uv1xMTQ3u2t1Y10uTzm7vYAU6fztLSBpc9DQkPskJDeKSlerw642aDu9uf80S386+uCv1TobGwqcLTwoaGPxmM+e7uez3qBwE3zvLxUiMHM5Lnd7dGLq9G+z+Wfu9vS58JqlceWyW//88utx+G22pr+77b96qInabHjTU3jWVn4y7fpg4ObeCeNiSSgn1Bjuy392GT91UL81W//2xL1pSLeKkT4uEvxkBL3sxbkVVXOISBipieyQ1s+V5iWep32rKrYws3HJTJ1Q25lqk2q1VPiAAAOOElEQVR4nO1c+XvTyBmWggdblmzJlnxIPmTZjpM4CQnJEshBCCZsSEJCORYoPaDXdnfb0m3//x/6zTcjaeSDy06yZed9eEg8Ho30vfPdI1AUCQkJCQkJCQkJCQkJCQkJCQkJCQkJCQkJCQkJiXG4MT8Pf0I8verHuXw8vfvu7bvrdwHX7757d33hqp/n0vH07nUBdxPfLa5c0UNdJm68FQl4J3511H69ekVPdYmYfztBA1bWau3+9v7VPdkl4en1BCIfsHhnuz031//6deBFkoBweLAM4gPar792HfguIT83gZWDGpMfdOCHr5yBpAa8w7H9N/25CP1l/Wqf8IIx/04k4C0dOjpozwmoLV71M14oklHgBWw/er8I7drrrzsbSGrAn/YH231x+9vLR1f9hBeMRCb457/8tdZOyr921Q940Yic4Nu/ff/937+fS6A999XLr8x/9wLw9OnT375qzw2hv/31y4/QVxYHB3Mj8v8qSgGKxTvLtdqo+O03vw759wfL/RHpQf1f3fq6wx/Hyq3X7VHx27W5wVVkwM167hLvpq++P3jVHtV9UP7lO5f4HBEsx77dury8e/VOuzZO99u1V3euJPnViwZpXZoGrA5e9UeFp7a/fGfxSqqfdGCTwLrw2+wvrq6srN56szwa9VD87cH+FRV/XqXiXvCt9xfXDmoM43QfsP0meUU6x6Hj72k+zAYUnf9kE8MRQDohSC6exuZa9XpzeAEYbdYtKydcxO+mx/edBiv7i4NlMPqxcjPPt/273/9h9/jk/Phkj19UbzkMvZKid0yzw54kVzRND35me06PK23HrMCI7rLpxcBtRnduFs1KpROLn2mYKvGdLMzwemaxjqOWWzRVg+Qdl61XoquU8FfPMTtTasbi0eDOweux0V4w/cHRHwHX7m0sbdy7ySjwCIftKrmypnEXZal0QFFMjRCNPVxLMwogXMNg8zWt54bb5hKiEhKKkGuomopTimmlACJ7jGl2oQrDKHYHPhsOklFQjfKUKrC9Dfs7Jtozn9/Gvw9WlfOdayF2jhkBKoeRUdJlEvpoK68aSAD9ysQtLBMNCSCqb1Z8jcrIty1XJjDL9vizFOGTZjqmofmWUiUqqlLTAdFVp9yjFFSo2B2Nrk1volR9rTElAbXJG9/++T8/b28v/zCAabtLofxLDxdCAszwyScRoDV0kQBCP1pZ+AqVBJTZBE5UUmaruLbKNr3UqEQE6A1DVRtU7jrwYzRCAkilPhsCEh2eof3/R+qf/1pbw6xPIGBX+TQC/B5sWSlJAD6sBwLkUQVcjZSzmlpBp5CD+T5bMV3SQwLqIGuRyWhRSnUkoOKrWlafCQFrEwjo91+//3cq9fKMKevNzydAdeHZnTEEwIBqU2bSRWJUS77qV3HBPNcYBk5A1qA2xtDQ8LqORgLQBrM5GwJGfT+4hH7/YHFFedJNpVKHW882FeXBWAJKHyLA8AIN7XuEAM9gc+pARNoq8nEXFCYTPxgnoEXnhEPsuo6mdTwb2LoIH9Duzy2/Onjznur9+jcpim63e//JfyMCrp1HBPhBwXXdjD6BgEwuDyqQHiUAdFkL4GdgkCLsMUF71oGuiNGYgArYRThUBwKySECggGu067MgYLktCF+bW37zfm2Vl7pb3VSIRxEBSw/2IgJUzQCouQkEVBWwb78whoA8IyBP56DqFygBRK3URwjIg6IJBGgdJKChl4iqlWdBwHuuAv1af/lgEAkP2DwMxb//7HwjUgBuATEBxJpIQL0C4yD5MAE+ElCyVTNH6xxCIJhTAsxRAswkAVwDGrreoAqTmYEPqNE0oL19cAvqAPEL/TSUv3um7Ebyb5zHBEQmAPGclMcQAOqtqpkRArgggUacaibjgZmrTTQBf6wJkHDIi3wAOMsS2FfgziIKvB7cGhyNNHj008gAuvpe7AO/PYkJiJ1gI9KApq/SvI8TYDmEFJ1hAsCzg3O0aJhEFVKRDwgahjtCAHWCYercCaMAJQA1ppWfmoD9o/HdnceR/afuC1lAkoAwDAr2m2GenxOguIbq+2qSgJwPxpNWMj4ktwZnoIK+gDi84NEjAlymLTgI5kDT5o6B4bIOH2GJaQmYhEexAjy5EXuAaxsxASQigO4ewZomDdtq52ICdB8zQkYAC/PNsqYaASWNOG4BUC3iLtNEiLBEoBTkhERIraCm6R2DXgcKpLFpgUEzwgsi4CyOAN2z3bgQiDVg7ccf45OhJpiq2sqUCg5PV0MCaOyOCKACZ8sm+O+eRXN8wrfWY7tctWnmlM24LR/4CFNhKqYZeKVCUeW1wPOffrpJ0/HcBRKwfj+2gO7mt7H81+6F5fBRv70dHw1Waali2KDNpJgTCUgXtZAADU0eqkS1BVadIZEPyUGwoMofqMwrELEYssp0AVxa6+EFN5d4PQK+BGLhRRCgbwnybymxB7i2E0ZB5ahWmxPORmHvDU3TDDNgLsu0byMBimdqGs3wwnIYPFeBBr/Atp2wrRHYBq0CdLaIQZwC1AKGnUd5rY6p4dJ+wNzMzZ0dRkCuqBEjuIhOkagA99cXBAu4F83ZvzW4JfpPy8sGjY7b5EKV3CpzaHodIh0dbGYQpSYbrxfcKOpb4AiscJEg69Hfc1U3k+YrVOnShTpfem939yS8ZyZzEZ3C9JPYA6TOlJOYgKXjC7jdLw9CDtzd0sUguHMeTbIyvwyUZm8C64L8T2D538QELJ1Es5rZXwQ61dkTICjAIVTCe3EQWHoQvy6spy8C+ucvO3P54yIo9fIxfD7eGO8C9HTUktYpxK9YQ1sfweioeOdc3fO8UlMYGz+PIT3UUZ8V4iIolQIHoCw8jC1gI7YASGQgDeE9rl4+nzcbUbe7AekfJDZNNT8MiIx1Rxwwo9Z/KQsx0AYYfos3znXXDKf1Gm49SVYLO7LB7AkQQuDhOnw+FrKgsBdAUfJVbHcAWgZ2h53wKx9ylhbL7JKgQbuQGL3No1izkaclAQMxKgUUshIPaUY+cTaWYcvYMz8v1OMQCGVwUgGWbgr/YgDK0bBdWWTPaVf5V7RoKUNuZLPMh0lAYXSAACP6COAEeA4bhXxHoxcQPyYgWsRoCQy02Lpi/TgbbEYK0D2knxceCHmg6AJGCWCZekxA06xQYIPcx18rkBEiAWaRwSmiXmfyKGneaXQ6jaIJGTHt/mJ5pPrFVqvV8+kELT5DsrgekeKM3cBmXAXeX0cChELgnmABYwhQw+KGE8BdmIvPGTlKSoCWPM9qmnQBv8FDuuWW85oSEoBdIr1EpxAncjNQJdMjBaEknwn0x7H8qTMcOhctQJw7RIDph4cVMQH8WRkBIcYQ0KInHb4bB7R0BjU7JgD7DEIHRodbkhYthkLSZwJ962UcAdADiv3wazsn4uQkAaRIjVJjlclnEtBEdR5zyCkSYNHtjlpmJfhkVJsaXXmGxcChUAKkHm3SoT2hENpITB4ioOXlqZWiQn4mAQGVwxnjzhME5EUN6NAvrDTaXmb0wi/EqSD/4RnzAA8nWcCIBtDDTzAC+vmTCIjSm7TDm4IjEAlAdQ93mx6YUm1zNTVxmjQV9MdCDYwpoJJMAr7dS8wfJkBBFcBQ+FECiNNhiTwe/1bodSimboUQCChBztksoJMNYx6eTGdYWxA0YTYEPBPsnztAZeGmoAC7yfnDBOhKGVXZ+gQCwjwAD/epPasGWoDnhC9dBBEBNAwWe5hntKIGisYiQpoer2MTenpsCvuferLJBoV2eNwMnEiAZfBQ+MkE0BchFA8TBXwrJmuHCZIREaDyPMg3o7TXohEH/W1BDc1uWuhiD+TlMz56IhSCYhY4ngClY7BQ+HECTL7R9IgbCdBwIdfmmSC2v2MC6EglDvg0CWBvjwjmM6X8ogPEIhghtEI2hntBYwiwaOoK6Rrtb3/YCQb1JoIqPpqAjYZc7wRBp5FPEOC3GkUff0ZZED0t4v1E6nmNOEH8YpwJ4qe63ANO6gRMJEApoK5azkcJEH0+7iJ/B4BGhnolQYBZ0nMeMhsWW5g3VBoIWpKODaGfhfSpKH8qlH9yEjSJAHznR2u0PkqAmAfQrA7yiOjzMAFUwZmW8CAQaLEXwRTcrypTYVO0f8iAwpT0udAMfTBy1TgCWCj0PzMRoiat5qN8ZhwBLFnq4U7nnKhG5AyQqVrj+rNHCfm7p3y1E+FAbOl85LqxBNBDa1YXfQYB7ITHCV2ZQAA1dkYAVn8+BrxMPvaijoOTe03ly7F++E2CgLPw2XYF+e+N/tcBYwngef3HCBjK+wIboxlX5KZAgEY0nv6inZRz7CAW6oDwPdUmuszpbGB96zDe/zACiiEw2Qj4IAH8JT6RAHSwjxIEkGLY1EWz1ll3wzCDglcNKlEYvEH/1d5d9h9XlLQw+6NqUYncno7G0YoryS/C5tmTl13Ug9NwSMyBlh7sjV4zgQCLtbGGCOgmCWDvBVDcZgpeZt6MHgEyArEhcuNuTAAWPvQgsEqSJsRe2Jw6Fdh8fLb1KNWNMoAF4TAgfi3mEwjA5Czh1cdoQAybKXguSzRhlBiY3YkEsBBL6jpyJXRBms6MUgEoOdYPTyMHsLOzFGFjJAZSAlTbsDkB8JsTtXcD24adjXt1Z91u95uYgAy2fkPc5u5LrzdgPdoSpFpQ6VgRAdc5Ac0eLpv26c2E+oeerBq2qcwYC3snx88fPnz4/Ph89+FwFsyfKFP1mCnmvPA3hOV5nqCS+vqzZ483ha/rAgT3rdfdTtAIsm681vyL717Mx8tW6SlrHW6bqP/SpUw1M00YkJCQkJCQkJCQkJCQkJCQkJCQkJCQkJCQkJCQkJCQkJCQkJCQkJCQkJCQkJCQ+L/G/wBTepzmywSGd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80928"/>
            <a:ext cx="1540800" cy="128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5234392"/>
            <a:ext cx="1540800" cy="150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 descr="http://www.junji.cl/SiteAssets/JUNJI/imagenes/2014/normas_graficas/logo_junji_alt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3861048"/>
            <a:ext cx="15408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" y="1415725"/>
            <a:ext cx="1540800" cy="12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es-CL" altLang="es-MX" sz="3200" b="1" dirty="0">
                <a:solidFill>
                  <a:srgbClr val="C00000"/>
                </a:solidFill>
              </a:rPr>
              <a:t>Antecedentes de la Región</a:t>
            </a:r>
            <a:br>
              <a:rPr lang="es-CL" altLang="es-MX" sz="3200" b="1" dirty="0">
                <a:solidFill>
                  <a:srgbClr val="C00000"/>
                </a:solidFill>
              </a:rPr>
            </a:br>
            <a:endParaRPr lang="es-CL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98605"/>
              </p:ext>
            </p:extLst>
          </p:nvPr>
        </p:nvGraphicFramePr>
        <p:xfrm>
          <a:off x="251520" y="1131798"/>
          <a:ext cx="8435280" cy="540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131024"/>
              </a:tblGrid>
              <a:tr h="1017169">
                <a:tc>
                  <a:txBody>
                    <a:bodyPr/>
                    <a:lstStyle/>
                    <a:p>
                      <a:r>
                        <a:rPr lang="es-CL" dirty="0" smtClean="0"/>
                        <a:t>Población</a:t>
                      </a:r>
                      <a:r>
                        <a:rPr lang="es-CL" baseline="0" dirty="0" smtClean="0"/>
                        <a:t> Urbana, Rural y Total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Urbana= 482.546 hab.</a:t>
                      </a:r>
                    </a:p>
                    <a:p>
                      <a:r>
                        <a:rPr lang="es-CL" dirty="0" smtClean="0"/>
                        <a:t>Rural= 11.438 hab.</a:t>
                      </a:r>
                    </a:p>
                    <a:p>
                      <a:r>
                        <a:rPr lang="es-CL" dirty="0" smtClean="0"/>
                        <a:t>Total=</a:t>
                      </a:r>
                      <a:r>
                        <a:rPr lang="es-CL" baseline="0" dirty="0" smtClean="0"/>
                        <a:t> 493.984 hab. (Censo 2002)</a:t>
                      </a:r>
                      <a:endParaRPr lang="es-CL" dirty="0"/>
                    </a:p>
                  </a:txBody>
                  <a:tcPr/>
                </a:tc>
              </a:tr>
              <a:tr h="1003984">
                <a:tc>
                  <a:txBody>
                    <a:bodyPr/>
                    <a:lstStyle/>
                    <a:p>
                      <a:r>
                        <a:rPr lang="es-CL" b="1" dirty="0" smtClean="0"/>
                        <a:t>Actividad Económica relevante</a:t>
                      </a:r>
                      <a:r>
                        <a:rPr lang="es-CL" b="1" baseline="0" dirty="0" smtClean="0"/>
                        <a:t> en la Región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Minería – Comercio (Censo</a:t>
                      </a:r>
                      <a:r>
                        <a:rPr lang="es-CL" baseline="0" dirty="0" smtClean="0"/>
                        <a:t> 2002)</a:t>
                      </a:r>
                      <a:endParaRPr lang="es-CL" dirty="0"/>
                    </a:p>
                  </a:txBody>
                  <a:tcPr/>
                </a:tc>
              </a:tr>
              <a:tr h="1500185">
                <a:tc>
                  <a:txBody>
                    <a:bodyPr/>
                    <a:lstStyle/>
                    <a:p>
                      <a:r>
                        <a:rPr lang="es-CL" b="1" dirty="0" smtClean="0"/>
                        <a:t>Cantidad</a:t>
                      </a:r>
                      <a:r>
                        <a:rPr lang="es-CL" b="1" baseline="0" dirty="0" smtClean="0"/>
                        <a:t> de EE según dependencia por DEPROV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88001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Matrícula</a:t>
                      </a:r>
                      <a:r>
                        <a:rPr lang="es-CL" b="1" baseline="0" dirty="0" smtClean="0"/>
                        <a:t> según nivel y dependencia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70646"/>
              </p:ext>
            </p:extLst>
          </p:nvPr>
        </p:nvGraphicFramePr>
        <p:xfrm>
          <a:off x="2699792" y="3284984"/>
          <a:ext cx="583264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Hoja de cálculo" r:id="rId3" imgW="4876865" imgH="771690" progId="Excel.Sheet.12">
                  <p:embed/>
                </p:oleObj>
              </mc:Choice>
              <mc:Fallback>
                <p:oleObj name="Hoja de cálculo" r:id="rId3" imgW="4876865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3284984"/>
                        <a:ext cx="5832648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59046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Antecedentes </a:t>
            </a:r>
            <a:r>
              <a:rPr lang="es-ES" dirty="0"/>
              <a:t>de la Región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11</a:t>
            </a:fld>
            <a:endParaRPr lang="es-ES" altLang="es-MX"/>
          </a:p>
        </p:txBody>
      </p:sp>
      <p:pic>
        <p:nvPicPr>
          <p:cNvPr id="2050" name="Picture 2" descr="C:\Users\jacqueline.barraza\AppData\Local\Microsoft\Windows\Temporary Internet Files\Content.Outlook\1CG64F5N\Grá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3694"/>
            <a:ext cx="8208912" cy="46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0CC1B3-1369-4860-ADCE-7EACC2F988AD}" type="slidenum">
              <a:rPr lang="es-ES" altLang="es-MX">
                <a:solidFill>
                  <a:srgbClr val="898989"/>
                </a:solidFill>
              </a:rPr>
              <a:pPr eaLnBrk="1" hangingPunct="1"/>
              <a:t>12</a:t>
            </a:fld>
            <a:endParaRPr lang="es-ES" altLang="es-MX">
              <a:solidFill>
                <a:srgbClr val="898989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31130"/>
              </p:ext>
            </p:extLst>
          </p:nvPr>
        </p:nvGraphicFramePr>
        <p:xfrm>
          <a:off x="14033" y="332656"/>
          <a:ext cx="9144000" cy="61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92"/>
                <a:gridCol w="4996208"/>
              </a:tblGrid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Metas Presidenciales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Objetivos</a:t>
                      </a:r>
                      <a:endParaRPr lang="es-CL" dirty="0"/>
                    </a:p>
                  </a:txBody>
                  <a:tcPr/>
                </a:tc>
              </a:tr>
              <a:tr h="656800">
                <a:tc>
                  <a:txBody>
                    <a:bodyPr/>
                    <a:lstStyle/>
                    <a:p>
                      <a:r>
                        <a:rPr lang="es-CL" dirty="0" smtClean="0"/>
                        <a:t>PACE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Restituir derecho y la igualdad</a:t>
                      </a:r>
                      <a:r>
                        <a:rPr lang="es-CL" baseline="0" dirty="0" smtClean="0"/>
                        <a:t> de oportunidades de ingreso y permanencia  en la educación superior.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Me conecto para aprender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Disminuir</a:t>
                      </a:r>
                      <a:r>
                        <a:rPr lang="es-CL" baseline="0" dirty="0" smtClean="0"/>
                        <a:t> la brecha digital en los aprendizajes.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Alimentación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Aumentar</a:t>
                      </a:r>
                      <a:r>
                        <a:rPr lang="es-CL" baseline="0" dirty="0" smtClean="0"/>
                        <a:t> cobertura hasta el 3º quintil.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PIAP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Elevar los niveles</a:t>
                      </a:r>
                      <a:r>
                        <a:rPr lang="es-CL" baseline="0" dirty="0" smtClean="0"/>
                        <a:t> de aprendizaje del Inglés.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Obras Sello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Construir</a:t>
                      </a:r>
                      <a:r>
                        <a:rPr lang="es-CL" baseline="0" dirty="0" smtClean="0"/>
                        <a:t> EE con estándar de calidad. 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Obras</a:t>
                      </a:r>
                      <a:r>
                        <a:rPr lang="es-CL" baseline="0" dirty="0" smtClean="0"/>
                        <a:t> de Mejoramiento Integral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Reparación</a:t>
                      </a:r>
                      <a:r>
                        <a:rPr lang="es-CL" baseline="0" dirty="0" smtClean="0"/>
                        <a:t> de infraestructura en escuelas y liceos.</a:t>
                      </a:r>
                      <a:endParaRPr lang="es-CL" dirty="0"/>
                    </a:p>
                  </a:txBody>
                  <a:tcPr/>
                </a:tc>
              </a:tr>
              <a:tr h="375314">
                <a:tc>
                  <a:txBody>
                    <a:bodyPr/>
                    <a:lstStyle/>
                    <a:p>
                      <a:r>
                        <a:rPr lang="es-CL" dirty="0" smtClean="0"/>
                        <a:t>Programa «Mi</a:t>
                      </a:r>
                      <a:r>
                        <a:rPr lang="es-CL" baseline="0" dirty="0" smtClean="0"/>
                        <a:t> taller digital»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Instalar</a:t>
                      </a:r>
                      <a:r>
                        <a:rPr lang="es-CL" baseline="0" dirty="0" smtClean="0"/>
                        <a:t> habilidades tecnológicas en los estudiantes.</a:t>
                      </a:r>
                      <a:endParaRPr lang="es-CL" dirty="0"/>
                    </a:p>
                  </a:txBody>
                  <a:tcPr/>
                </a:tc>
              </a:tr>
              <a:tr h="656800">
                <a:tc>
                  <a:txBody>
                    <a:bodyPr/>
                    <a:lstStyle/>
                    <a:p>
                      <a:r>
                        <a:rPr lang="es-CL" dirty="0" smtClean="0"/>
                        <a:t>Comité Local DPD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Generar una política</a:t>
                      </a:r>
                      <a:r>
                        <a:rPr lang="es-CL" baseline="0" dirty="0" smtClean="0"/>
                        <a:t> de perfeccionamiento y desarrollo docente a nivel regional. </a:t>
                      </a:r>
                      <a:endParaRPr lang="es-CL" dirty="0"/>
                    </a:p>
                  </a:txBody>
                  <a:tcPr/>
                </a:tc>
              </a:tr>
              <a:tr h="656800">
                <a:tc>
                  <a:txBody>
                    <a:bodyPr/>
                    <a:lstStyle/>
                    <a:p>
                      <a:r>
                        <a:rPr lang="es-CL" dirty="0" smtClean="0"/>
                        <a:t>Ampliar Giras de Estudios EM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Fomentar aprendizajes significativos</a:t>
                      </a:r>
                      <a:r>
                        <a:rPr lang="es-CL" baseline="0" dirty="0" smtClean="0"/>
                        <a:t> en giras de estudios de enseñanza media. </a:t>
                      </a:r>
                      <a:endParaRPr lang="es-CL" dirty="0"/>
                    </a:p>
                  </a:txBody>
                  <a:tcPr/>
                </a:tc>
              </a:tr>
              <a:tr h="656800">
                <a:tc>
                  <a:txBody>
                    <a:bodyPr/>
                    <a:lstStyle/>
                    <a:p>
                      <a:r>
                        <a:rPr lang="es-CL" dirty="0" smtClean="0"/>
                        <a:t>Crear Consejo Formación</a:t>
                      </a:r>
                      <a:r>
                        <a:rPr lang="es-CL" baseline="0" dirty="0" smtClean="0"/>
                        <a:t> TP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Articular actores para potenciar educación</a:t>
                      </a:r>
                      <a:r>
                        <a:rPr lang="es-CL" baseline="0" dirty="0" smtClean="0"/>
                        <a:t> TP en la región. Se conformarán el 2º semestre.</a:t>
                      </a:r>
                      <a:endParaRPr lang="es-CL" dirty="0"/>
                    </a:p>
                  </a:txBody>
                  <a:tcPr/>
                </a:tc>
              </a:tr>
              <a:tr h="938286">
                <a:tc>
                  <a:txBody>
                    <a:bodyPr/>
                    <a:lstStyle/>
                    <a:p>
                      <a:r>
                        <a:rPr lang="es-CL" dirty="0" smtClean="0"/>
                        <a:t>Salas Cunas y Jardines Infantiles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Aumentar cobertura en nivel</a:t>
                      </a:r>
                      <a:r>
                        <a:rPr lang="es-CL" baseline="0" dirty="0" smtClean="0"/>
                        <a:t> de salas cunas y medios de educación </a:t>
                      </a:r>
                      <a:r>
                        <a:rPr lang="es-CL" baseline="0" dirty="0" err="1" smtClean="0"/>
                        <a:t>parvularia</a:t>
                      </a:r>
                      <a:r>
                        <a:rPr lang="es-CL" baseline="0" dirty="0" smtClean="0"/>
                        <a:t> a través de la construcción de establecimiento educacionales.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5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723900"/>
          </a:xfrm>
        </p:spPr>
        <p:txBody>
          <a:bodyPr/>
          <a:lstStyle/>
          <a:p>
            <a:pPr eaLnBrk="1" hangingPunct="1"/>
            <a:r>
              <a:rPr lang="es-CL" altLang="es-MX" sz="3200" b="1" dirty="0" smtClean="0">
                <a:solidFill>
                  <a:srgbClr val="C00000"/>
                </a:solidFill>
              </a:rPr>
              <a:t>Reforma Educacional</a:t>
            </a:r>
            <a:endParaRPr lang="es-CL" altLang="es-MX" sz="3200" b="1" dirty="0">
              <a:solidFill>
                <a:srgbClr val="C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D86685-B734-4502-B18C-4A35E485BFC6}" type="slidenum">
              <a:rPr lang="es-ES" altLang="es-MX">
                <a:solidFill>
                  <a:srgbClr val="898989"/>
                </a:solidFill>
              </a:rPr>
              <a:pPr eaLnBrk="1" hangingPunct="1"/>
              <a:t>13</a:t>
            </a:fld>
            <a:endParaRPr lang="es-ES" altLang="es-MX">
              <a:solidFill>
                <a:srgbClr val="898989"/>
              </a:solidFill>
            </a:endParaRPr>
          </a:p>
        </p:txBody>
      </p:sp>
      <p:sp>
        <p:nvSpPr>
          <p:cNvPr id="6148" name="1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s-CL" sz="2200" dirty="0"/>
              <a:t>La necesidad de una reforma educacional se expresa en la urgencia de realizar cambios estructurales para que el sistema educativo se desarrolle y se adapte a los tiempos actuales, considerando  los nuevos retos y un rol del Estado mucho más </a:t>
            </a:r>
            <a:r>
              <a:rPr lang="es-CL" sz="2200" dirty="0" smtClean="0"/>
              <a:t>incidente, en la disminución de la desigualdad y la segregación socioeducativa promoviendo la </a:t>
            </a:r>
            <a:r>
              <a:rPr lang="es-CL" sz="2200" dirty="0"/>
              <a:t>concepción de la educación </a:t>
            </a:r>
            <a:r>
              <a:rPr lang="es-CL" sz="2200" dirty="0" smtClean="0"/>
              <a:t>como un </a:t>
            </a:r>
            <a:r>
              <a:rPr lang="es-CL" sz="2200" dirty="0"/>
              <a:t>derecho humano y social.</a:t>
            </a:r>
          </a:p>
          <a:p>
            <a:pPr marL="0" lvl="0" indent="0" algn="just">
              <a:buNone/>
            </a:pPr>
            <a:endParaRPr lang="es-CL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20" y="3604419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8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Ley de Inclusión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52936"/>
          </a:xfrm>
        </p:spPr>
        <p:txBody>
          <a:bodyPr/>
          <a:lstStyle/>
          <a:p>
            <a:pPr marL="0" indent="0" algn="just">
              <a:buNone/>
            </a:pPr>
            <a:r>
              <a:rPr lang="es-CL" sz="2400" dirty="0" smtClean="0"/>
              <a:t>Doce establecimientos educacionales adhirieron a la gratuidad durante el 2015. 600 familias ya no pagarán por la educación de sus hijos.</a:t>
            </a:r>
          </a:p>
          <a:p>
            <a:pPr marL="0" indent="0" algn="just">
              <a:buNone/>
            </a:pPr>
            <a:r>
              <a:rPr lang="es-CL" sz="2400" dirty="0" smtClean="0"/>
              <a:t>Paralelamente, se realizaron experiencias de trabajo con sostenedores municipales, con el propósito de rescatar aprendizajes para la implementación de los futuros Servicios Locales de Educación. </a:t>
            </a:r>
            <a:endParaRPr lang="es-ES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14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6" y="3915054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4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Sistema de Desarrollo </a:t>
            </a:r>
            <a:r>
              <a:rPr lang="es-CL" sz="3200" b="1" dirty="0">
                <a:solidFill>
                  <a:srgbClr val="C00000"/>
                </a:solidFill>
              </a:rPr>
              <a:t>D</a:t>
            </a:r>
            <a:r>
              <a:rPr lang="es-CL" sz="3200" b="1" dirty="0" smtClean="0">
                <a:solidFill>
                  <a:srgbClr val="C00000"/>
                </a:solidFill>
              </a:rPr>
              <a:t>ocente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algn="just"/>
            <a:r>
              <a:rPr lang="es-CL" sz="2400" dirty="0" smtClean="0"/>
              <a:t>A nivel regional, 4.179 docentes en ejercicio, verán sus rentas incrementadas en un 30%.</a:t>
            </a:r>
          </a:p>
          <a:p>
            <a:pPr algn="just"/>
            <a:r>
              <a:rPr lang="es-CL" sz="2400" dirty="0" smtClean="0"/>
              <a:t>$803.940.142 transferidos para Docentes y Asistentes de la educación, como Bono de Apoyo por desempeño en  condiciones difíciles.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15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76" y="3561389"/>
            <a:ext cx="4213448" cy="316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Fortalecimiento Educación Pública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9265" y="1391290"/>
            <a:ext cx="8229600" cy="3052936"/>
          </a:xfrm>
        </p:spPr>
        <p:txBody>
          <a:bodyPr/>
          <a:lstStyle/>
          <a:p>
            <a:pPr algn="just"/>
            <a:r>
              <a:rPr lang="es-CL" sz="2400" dirty="0" smtClean="0"/>
              <a:t>Transferencias directas a municipios. FAEP $6.696.015.794</a:t>
            </a:r>
          </a:p>
          <a:p>
            <a:pPr algn="just"/>
            <a:r>
              <a:rPr lang="es-CL" sz="2400" dirty="0" smtClean="0"/>
              <a:t>Obras Sello</a:t>
            </a:r>
            <a:r>
              <a:rPr lang="es-CL" sz="2400" dirty="0"/>
              <a:t>:</a:t>
            </a:r>
            <a:r>
              <a:rPr lang="es-CL" sz="2400" dirty="0" smtClean="0"/>
              <a:t> $ 25.704.306.000. En liceos y Escuelas de la región: Liceo Domingo </a:t>
            </a:r>
            <a:r>
              <a:rPr lang="es-CL" sz="2400" dirty="0" err="1" smtClean="0"/>
              <a:t>Latrille</a:t>
            </a:r>
            <a:r>
              <a:rPr lang="es-CL" sz="2400" dirty="0" smtClean="0"/>
              <a:t> y </a:t>
            </a:r>
            <a:r>
              <a:rPr lang="es-CL" sz="2400" dirty="0" err="1" smtClean="0"/>
              <a:t>Licanantai</a:t>
            </a:r>
            <a:r>
              <a:rPr lang="es-CL" sz="2400" dirty="0" smtClean="0"/>
              <a:t> de SPA.</a:t>
            </a:r>
          </a:p>
          <a:p>
            <a:pPr algn="just"/>
            <a:r>
              <a:rPr lang="es-CL" sz="2400" dirty="0" smtClean="0"/>
              <a:t>Emergencia Norte: recursos para reparación por lluvias de marzo 2015 $2.631.986.594</a:t>
            </a:r>
          </a:p>
          <a:p>
            <a:pPr algn="just"/>
            <a:r>
              <a:rPr lang="es-CL" sz="2400" dirty="0" smtClean="0"/>
              <a:t>Plan Pintura: Pintura de fachadas de EE en 8 comunas de la región $1.480.182.758</a:t>
            </a:r>
          </a:p>
          <a:p>
            <a:pPr marL="0" indent="0" algn="just">
              <a:buNone/>
            </a:pPr>
            <a:endParaRPr lang="es-ES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16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38809"/>
            <a:ext cx="3888432" cy="25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Calidad </a:t>
            </a:r>
            <a:r>
              <a:rPr lang="es-ES" sz="3200" b="1" dirty="0">
                <a:solidFill>
                  <a:srgbClr val="C00000"/>
                </a:solidFill>
              </a:rPr>
              <a:t>y </a:t>
            </a:r>
            <a:r>
              <a:rPr lang="es-ES" sz="3200" b="1" dirty="0" smtClean="0">
                <a:solidFill>
                  <a:srgbClr val="C00000"/>
                </a:solidFill>
              </a:rPr>
              <a:t>Equidad en la Educación </a:t>
            </a:r>
            <a:r>
              <a:rPr lang="es-ES" sz="3200" b="1" dirty="0">
                <a:solidFill>
                  <a:srgbClr val="C00000"/>
                </a:solidFill>
              </a:rPr>
              <a:t/>
            </a:r>
            <a:br>
              <a:rPr lang="es-ES" sz="3200" b="1" dirty="0">
                <a:solidFill>
                  <a:srgbClr val="C00000"/>
                </a:solidFill>
              </a:rPr>
            </a:b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944216"/>
          </a:xfrm>
        </p:spPr>
        <p:txBody>
          <a:bodyPr/>
          <a:lstStyle/>
          <a:p>
            <a:r>
              <a:rPr lang="es-CL" dirty="0" smtClean="0"/>
              <a:t>Inversión Liceos TP 3.0. Benefició a 8.767 niños y niñas de las comunas de Tocopilla, Calama, Taltal y Antofagasta $970.827.251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17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1123"/>
            <a:ext cx="5364088" cy="40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Calidad y Equidad en la Educación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16223"/>
          </a:xfrm>
        </p:spPr>
        <p:txBody>
          <a:bodyPr/>
          <a:lstStyle/>
          <a:p>
            <a:pPr algn="just"/>
            <a:r>
              <a:rPr lang="es-ES" sz="2400" dirty="0"/>
              <a:t>Inversión Liceos Científico-Humanistas. 82 EE Municipales de las 9 comunas beneficiados. $58.218.352 en </a:t>
            </a:r>
            <a:r>
              <a:rPr lang="es-ES" sz="2400" dirty="0" smtClean="0"/>
              <a:t>implementación deportiva. $17.845.236 en equipamiento artístico. En la búsqueda permanente de los talentos de nuestros niños y niñas. 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18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30457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7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Me conecto para aprender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61774"/>
            <a:ext cx="8229600" cy="4525963"/>
          </a:xfrm>
        </p:spPr>
        <p:txBody>
          <a:bodyPr/>
          <a:lstStyle/>
          <a:p>
            <a:pPr algn="just"/>
            <a:r>
              <a:rPr lang="es-ES" sz="3000" dirty="0"/>
              <a:t>Totalidad de </a:t>
            </a:r>
            <a:r>
              <a:rPr lang="es-ES" sz="3000" dirty="0" smtClean="0"/>
              <a:t>estudiantes </a:t>
            </a:r>
            <a:r>
              <a:rPr lang="es-ES" sz="3000" dirty="0"/>
              <a:t>de 7° básico </a:t>
            </a:r>
            <a:r>
              <a:rPr lang="es-ES" sz="3000" dirty="0" smtClean="0"/>
              <a:t>de establecimientos públicos recibieron notebooks el año 2015 gracias a este programa. </a:t>
            </a:r>
            <a:endParaRPr lang="es-ES" sz="3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19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2" y="1548012"/>
            <a:ext cx="3870956" cy="290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1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74638" y="385763"/>
            <a:ext cx="807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2000" b="1" dirty="0" smtClean="0">
                <a:solidFill>
                  <a:srgbClr val="376092"/>
                </a:solidFill>
                <a:latin typeface="+mj-lt"/>
                <a:ea typeface="MS PGothic" panose="020B0600070205080204" pitchFamily="34" charset="-128"/>
              </a:rPr>
              <a:t>La Reforma Educacional está en marcha</a:t>
            </a:r>
            <a:endParaRPr lang="es-ES" altLang="es-CL" sz="2000" b="1" dirty="0" smtClean="0">
              <a:solidFill>
                <a:srgbClr val="376092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5364" name="Marcador de contenido 1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459287"/>
          </a:xfrm>
        </p:spPr>
        <p:txBody>
          <a:bodyPr/>
          <a:lstStyle/>
          <a:p>
            <a:pPr algn="just"/>
            <a:r>
              <a:rPr lang="es-ES" altLang="es-CL" sz="1800" b="1" dirty="0" smtClean="0"/>
              <a:t>La Reforma Educacional </a:t>
            </a:r>
            <a:r>
              <a:rPr lang="es-ES" altLang="es-CL" sz="1800" dirty="0" smtClean="0"/>
              <a:t>que está implementando el Gobierno de la Presidenta de la República, Michelle Bachelet, está en marcha. Es una Reforma que busca </a:t>
            </a:r>
            <a:r>
              <a:rPr lang="es-ES" altLang="es-CL" sz="1800" b="1" dirty="0" smtClean="0"/>
              <a:t>garantizar que la </a:t>
            </a:r>
            <a:r>
              <a:rPr lang="es-ES" altLang="es-CL" sz="1800" b="1" u="sng" dirty="0" smtClean="0"/>
              <a:t>educación de calidad </a:t>
            </a:r>
            <a:r>
              <a:rPr lang="es-ES" altLang="es-CL" sz="1800" b="1" dirty="0" smtClean="0"/>
              <a:t>se convierta en un derecho para todas y todos los chilenos.</a:t>
            </a:r>
          </a:p>
          <a:p>
            <a:pPr algn="just"/>
            <a:endParaRPr lang="es-CL" altLang="es-CL" sz="1800" b="1" dirty="0" smtClean="0"/>
          </a:p>
          <a:p>
            <a:pPr algn="just"/>
            <a:r>
              <a:rPr lang="es-CL" altLang="es-CL" sz="1800" dirty="0" smtClean="0"/>
              <a:t>La Constitución establece en su artículo 1°que: “El Estado está al servicio de la persona humana y su finalidad es promover el bien común, para lo cual debe contribuir a </a:t>
            </a:r>
            <a:r>
              <a:rPr lang="es-CL" altLang="es-CL" sz="1800" b="1" dirty="0" smtClean="0"/>
              <a:t>crear las condiciones sociales que permitan a todos y a cada uno de los integrantes de la comunidad nacional su mayor realización espiritual y material posible</a:t>
            </a:r>
            <a:r>
              <a:rPr lang="es-CL" altLang="es-CL" sz="1800" dirty="0" smtClean="0"/>
              <a:t>, con pleno respeto a los derechos y garantías”.</a:t>
            </a:r>
          </a:p>
          <a:p>
            <a:pPr algn="just"/>
            <a:endParaRPr lang="es-CL" altLang="es-CL" sz="1800" dirty="0" smtClean="0"/>
          </a:p>
          <a:p>
            <a:pPr algn="just"/>
            <a:r>
              <a:rPr lang="es-CL" altLang="es-CL" sz="1800" dirty="0" smtClean="0"/>
              <a:t>Con el anhelo de resguardar esos derechos, la Ley General de Educación consagró como principio que</a:t>
            </a:r>
            <a:r>
              <a:rPr lang="es-CL" altLang="es-CL" sz="1800" b="1" dirty="0" smtClean="0"/>
              <a:t> </a:t>
            </a:r>
            <a:r>
              <a:rPr lang="es-CL" altLang="es-CL" sz="1800" b="1" u="sng" dirty="0" smtClean="0"/>
              <a:t>la educación debe ser garantizada</a:t>
            </a:r>
            <a:r>
              <a:rPr lang="es-CL" altLang="es-CL" sz="1800" b="1" dirty="0" smtClean="0"/>
              <a:t> a todos los niños, niñas, jóvenes y personas adultas, independientemente de sus condiciones y circunstancias. </a:t>
            </a:r>
          </a:p>
        </p:txBody>
      </p:sp>
    </p:spTree>
    <p:extLst>
      <p:ext uri="{BB962C8B-B14F-4D97-AF65-F5344CB8AC3E}">
        <p14:creationId xmlns:p14="http://schemas.microsoft.com/office/powerpoint/2010/main" val="20832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682" y="158165"/>
            <a:ext cx="8229600" cy="1143000"/>
          </a:xfrm>
        </p:spPr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Subvenciones 2015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682" y="1268760"/>
            <a:ext cx="8229600" cy="1468760"/>
          </a:xfrm>
        </p:spPr>
        <p:txBody>
          <a:bodyPr/>
          <a:lstStyle/>
          <a:p>
            <a:pPr algn="just"/>
            <a:r>
              <a:rPr lang="es-CL" sz="2600" dirty="0" smtClean="0"/>
              <a:t>Tanto al sector municipal como al particular subvencionado, se transfirió la suma de $122.624.864.035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20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08" y="2506532"/>
            <a:ext cx="5456747" cy="409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Gratuidad y Calidad para la Educación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pPr algn="just"/>
            <a:r>
              <a:rPr lang="es-CL" sz="2000" b="1" dirty="0" smtClean="0"/>
              <a:t>Gratuidad para el 50% más vulnerable: </a:t>
            </a:r>
            <a:r>
              <a:rPr lang="es-CL" sz="2000" dirty="0" smtClean="0"/>
              <a:t>2.415 jóvenes accedieron a la Universidad gratuitamente, gracias a sus talentos y el derecho que les otorga su país.</a:t>
            </a:r>
          </a:p>
          <a:p>
            <a:pPr algn="just"/>
            <a:r>
              <a:rPr lang="es-CL" sz="2000" b="1" dirty="0" smtClean="0"/>
              <a:t>PACE:</a:t>
            </a:r>
            <a:r>
              <a:rPr lang="es-CL" sz="2000" dirty="0" smtClean="0"/>
              <a:t> orientado al acompañamiento de jóvenes talentosos de los EE más vulnerables de la región. Para este año conoció a su primer grupo de egresados: 44 jóvenes de la comuna de Antofagasta.</a:t>
            </a:r>
            <a:endParaRPr lang="es-ES" sz="2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21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3715370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7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Participación ciudadana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48879"/>
          </a:xfrm>
        </p:spPr>
        <p:txBody>
          <a:bodyPr/>
          <a:lstStyle/>
          <a:p>
            <a:pPr algn="just"/>
            <a:r>
              <a:rPr lang="es-CL" sz="2400" dirty="0" smtClean="0"/>
              <a:t>Diálogos regionales y comunales. Llegando a más de 1.600 ciudadanos participando. En Calama, Tocopilla y Antofagasta.</a:t>
            </a:r>
          </a:p>
          <a:p>
            <a:pPr algn="just"/>
            <a:r>
              <a:rPr lang="es-CL" sz="2400" dirty="0" smtClean="0"/>
              <a:t>Conversatorios con CEALES, en el marco del Programa Aulas de Bienestar.</a:t>
            </a:r>
          </a:p>
          <a:p>
            <a:pPr algn="just"/>
            <a:r>
              <a:rPr lang="es-CL" sz="2400" dirty="0" smtClean="0"/>
              <a:t>Consejos Consultivos de Director@s, potenciando la generación de buenas prácticas.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22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09905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1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0748"/>
            <a:ext cx="8229600" cy="1143000"/>
          </a:xfrm>
        </p:spPr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Apoyo social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80928"/>
          </a:xfrm>
        </p:spPr>
        <p:txBody>
          <a:bodyPr/>
          <a:lstStyle/>
          <a:p>
            <a:pPr algn="just"/>
            <a:r>
              <a:rPr lang="es-ES" sz="2000" dirty="0"/>
              <a:t>Atención de Público y Entrega de </a:t>
            </a:r>
            <a:r>
              <a:rPr lang="es-ES" sz="2000" dirty="0" smtClean="0"/>
              <a:t>Certificados. Respondiendo al 100% de las demandas ciudadanas.</a:t>
            </a:r>
          </a:p>
          <a:p>
            <a:pPr algn="just"/>
            <a:r>
              <a:rPr lang="es-CL" sz="2000" dirty="0" smtClean="0"/>
              <a:t>Oficina de Atención Ciudadana, registró durante el 2015 83.905 atenciones.</a:t>
            </a:r>
            <a:endParaRPr lang="es-ES" sz="2000" dirty="0"/>
          </a:p>
          <a:p>
            <a:pPr algn="just"/>
            <a:r>
              <a:rPr lang="es-ES" sz="2000" dirty="0" smtClean="0"/>
              <a:t>Medidas de protección y re-escolarización. Registrando un total de 721 causas por vulneración de derechos de </a:t>
            </a:r>
            <a:r>
              <a:rPr lang="es-ES" sz="2000" dirty="0" err="1" smtClean="0"/>
              <a:t>niñ@s</a:t>
            </a:r>
            <a:r>
              <a:rPr lang="es-ES" sz="2000" dirty="0" smtClean="0"/>
              <a:t> y jóvenes.</a:t>
            </a:r>
          </a:p>
          <a:p>
            <a:pPr algn="just"/>
            <a:r>
              <a:rPr lang="es-CL" sz="2000" dirty="0" smtClean="0"/>
              <a:t>Trasporte Escolar Rural. $12.000.000 se destinaron para facilitar el acceso a los EE, de los </a:t>
            </a:r>
            <a:r>
              <a:rPr lang="es-CL" sz="2000" dirty="0" err="1" smtClean="0"/>
              <a:t>niñ@s</a:t>
            </a:r>
            <a:r>
              <a:rPr lang="es-CL" sz="2000" dirty="0" smtClean="0"/>
              <a:t> de la comuna de San Pedro de Atacama.</a:t>
            </a:r>
            <a:endParaRPr lang="es-ES" sz="2000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23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52" y="4063321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6950" y="2243138"/>
            <a:ext cx="7327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+mn-cs"/>
              </a:rPr>
              <a:t>JUNTA NACIONAL DE AUXILIO ESCOLAR Y BECAS  </a:t>
            </a:r>
          </a:p>
          <a:p>
            <a:pPr algn="ctr" eaLnBrk="1" hangingPunct="1">
              <a:defRPr/>
            </a:pP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+mn-cs"/>
              </a:rPr>
              <a:t>AÑO 2016</a:t>
            </a:r>
          </a:p>
          <a:p>
            <a:pPr algn="ctr" eaLnBrk="1" hangingPunct="1">
              <a:defRPr/>
            </a:pPr>
            <a:endParaRPr lang="es-ES_tradnl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ヒラギノ角ゴ Pro W3" charset="-128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84475" y="4586288"/>
            <a:ext cx="3752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DIRECCION REGIONAL ANTOFAGASTA</a:t>
            </a:r>
          </a:p>
        </p:txBody>
      </p:sp>
    </p:spTree>
    <p:extLst>
      <p:ext uri="{BB962C8B-B14F-4D97-AF65-F5344CB8AC3E}">
        <p14:creationId xmlns:p14="http://schemas.microsoft.com/office/powerpoint/2010/main" val="4278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6"/>
          </p:nvPr>
        </p:nvSpPr>
        <p:spPr>
          <a:xfrm>
            <a:off x="409573" y="2214555"/>
            <a:ext cx="4040793" cy="2591126"/>
          </a:xfrm>
        </p:spPr>
        <p:txBody>
          <a:bodyPr/>
          <a:lstStyle/>
          <a:p>
            <a:r>
              <a:rPr lang="en-US" b="1" dirty="0" smtClean="0"/>
              <a:t>PAE REGULAR</a:t>
            </a:r>
          </a:p>
          <a:p>
            <a:r>
              <a:rPr lang="en-US" dirty="0" smtClean="0"/>
              <a:t>COBERTURA  40.283</a:t>
            </a:r>
          </a:p>
          <a:p>
            <a:r>
              <a:rPr lang="en-US" dirty="0" smtClean="0"/>
              <a:t>INVERSION   8.849.151.767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5"/>
          </p:nvPr>
        </p:nvSpPr>
        <p:spPr>
          <a:xfrm>
            <a:off x="409574" y="3643314"/>
            <a:ext cx="4040793" cy="1357322"/>
          </a:xfrm>
        </p:spPr>
        <p:txBody>
          <a:bodyPr>
            <a:noAutofit/>
          </a:bodyPr>
          <a:lstStyle/>
          <a:p>
            <a:r>
              <a:rPr lang="en-US" sz="1500" b="1" dirty="0" smtClean="0"/>
              <a:t>UNIDAD DE BECAS</a:t>
            </a:r>
          </a:p>
          <a:p>
            <a:endParaRPr lang="en-US" sz="1500" dirty="0" smtClean="0"/>
          </a:p>
          <a:p>
            <a:r>
              <a:rPr lang="en-US" sz="1500" dirty="0" smtClean="0"/>
              <a:t>COBERTURA  19.492</a:t>
            </a:r>
          </a:p>
          <a:p>
            <a:endParaRPr lang="en-US" sz="1500" dirty="0" smtClean="0"/>
          </a:p>
          <a:p>
            <a:r>
              <a:rPr lang="en-US" sz="1500" dirty="0" smtClean="0"/>
              <a:t>INVERSION 3.690.175.660</a:t>
            </a:r>
            <a:endParaRPr lang="es-ES" sz="15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7"/>
          </p:nvPr>
        </p:nvSpPr>
        <p:spPr>
          <a:xfrm>
            <a:off x="4696806" y="2214555"/>
            <a:ext cx="4040793" cy="2591126"/>
          </a:xfrm>
        </p:spPr>
        <p:txBody>
          <a:bodyPr/>
          <a:lstStyle/>
          <a:p>
            <a:r>
              <a:rPr lang="en-US" b="1" dirty="0" smtClean="0"/>
              <a:t>PAP JUNJI</a:t>
            </a:r>
          </a:p>
          <a:p>
            <a:r>
              <a:rPr lang="en-US" dirty="0" smtClean="0"/>
              <a:t>COBERTURA</a:t>
            </a:r>
            <a:r>
              <a:rPr lang="en-US" b="1" dirty="0" smtClean="0"/>
              <a:t>  </a:t>
            </a:r>
            <a:r>
              <a:rPr lang="en-US" dirty="0" smtClean="0"/>
              <a:t>4.980</a:t>
            </a:r>
          </a:p>
          <a:p>
            <a:r>
              <a:rPr lang="en-US" dirty="0" smtClean="0"/>
              <a:t>INVERSION  1.534.594.389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8"/>
          </p:nvPr>
        </p:nvSpPr>
        <p:spPr>
          <a:xfrm>
            <a:off x="4696806" y="3429000"/>
            <a:ext cx="4040793" cy="2000264"/>
          </a:xfrm>
        </p:spPr>
        <p:txBody>
          <a:bodyPr>
            <a:noAutofit/>
          </a:bodyPr>
          <a:lstStyle/>
          <a:p>
            <a:endParaRPr lang="en-US" sz="1500" b="1" dirty="0" smtClean="0"/>
          </a:p>
          <a:p>
            <a:r>
              <a:rPr lang="en-US" sz="1500" b="1" dirty="0" smtClean="0"/>
              <a:t>UNIDAD LOGISTICA</a:t>
            </a:r>
          </a:p>
          <a:p>
            <a:endParaRPr lang="en-US" sz="1500" dirty="0" smtClean="0"/>
          </a:p>
          <a:p>
            <a:r>
              <a:rPr lang="en-US" sz="1500" dirty="0" smtClean="0"/>
              <a:t>COBERTURA 109.165</a:t>
            </a:r>
          </a:p>
          <a:p>
            <a:endParaRPr lang="en-US" sz="1500" dirty="0" smtClean="0"/>
          </a:p>
          <a:p>
            <a:r>
              <a:rPr lang="en-US" sz="1500" dirty="0" smtClean="0"/>
              <a:t>INVERSION 2.207.882.540</a:t>
            </a:r>
            <a:endParaRPr lang="es-ES" sz="15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406400" y="642919"/>
            <a:ext cx="8331200" cy="714380"/>
          </a:xfrm>
        </p:spPr>
        <p:txBody>
          <a:bodyPr/>
          <a:lstStyle/>
          <a:p>
            <a:r>
              <a:rPr lang="es-ES" sz="2800" dirty="0" smtClean="0">
                <a:solidFill>
                  <a:schemeClr val="tx1"/>
                </a:solidFill>
                <a:latin typeface="+mn-lt"/>
              </a:rPr>
              <a:t>Unidades Asociadas a Beneficios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406400" y="1500174"/>
            <a:ext cx="8331200" cy="4286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COBERTURAS E INVERSION 2015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3108" y="5429264"/>
            <a:ext cx="4143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/>
                </a:solidFill>
                <a:latin typeface="Verdana" pitchFamily="34" charset="0"/>
              </a:rPr>
              <a:t>UNIDAD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Verdana" pitchFamily="34" charset="0"/>
              </a:rPr>
              <a:t>SALUD</a:t>
            </a:r>
            <a:r>
              <a:rPr lang="en-US" sz="15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Verdana" pitchFamily="34" charset="0"/>
              </a:rPr>
              <a:t>del</a:t>
            </a:r>
            <a:r>
              <a:rPr lang="en-US" sz="15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  <a:latin typeface="Verdana" pitchFamily="34" charset="0"/>
              </a:rPr>
              <a:t>ESTUDIANTE</a:t>
            </a:r>
          </a:p>
          <a:p>
            <a:endParaRPr lang="en-US" sz="15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en-US" sz="1500" dirty="0" smtClean="0">
                <a:solidFill>
                  <a:prstClr val="black"/>
                </a:solidFill>
                <a:latin typeface="Verdana" pitchFamily="34" charset="0"/>
              </a:rPr>
              <a:t>COBERTURA 49.521</a:t>
            </a:r>
          </a:p>
          <a:p>
            <a:r>
              <a:rPr lang="en-US" sz="1500" dirty="0" smtClean="0">
                <a:solidFill>
                  <a:prstClr val="black"/>
                </a:solidFill>
                <a:latin typeface="Verdana" pitchFamily="34" charset="0"/>
              </a:rPr>
              <a:t>INVERSION    758.277.012</a:t>
            </a:r>
            <a:endParaRPr lang="es-ES" sz="15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1408" y="5906064"/>
            <a:ext cx="246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EF4144"/>
                </a:solidFill>
                <a:latin typeface="gobCL Heavy"/>
                <a:cs typeface="gobCL Heavy"/>
              </a:rPr>
              <a:t>600 600 2626</a:t>
            </a:r>
            <a:endParaRPr lang="es-ES" sz="2800" dirty="0">
              <a:solidFill>
                <a:srgbClr val="EF4144"/>
              </a:solidFill>
              <a:latin typeface="gobCL Heavy"/>
              <a:cs typeface="gobCL Heavy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24282" y="62132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6CB7"/>
                </a:solidFill>
                <a:latin typeface="gobCL Heavy"/>
                <a:cs typeface="gobCL Heavy"/>
              </a:rPr>
              <a:t>www.supereduc.cl</a:t>
            </a:r>
            <a:endParaRPr lang="es-ES" dirty="0">
              <a:solidFill>
                <a:srgbClr val="006CB7"/>
              </a:solidFill>
              <a:latin typeface="gobCL Heavy"/>
              <a:cs typeface="gobCL Heavy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993951" cy="20162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cs typeface="gobCL"/>
              </a:rPr>
              <a:t/>
            </a:r>
            <a:br>
              <a:rPr lang="es-ES" b="1" dirty="0" smtClean="0">
                <a:solidFill>
                  <a:srgbClr val="C00000"/>
                </a:solidFill>
                <a:cs typeface="gobCL"/>
              </a:rPr>
            </a:br>
            <a:r>
              <a:rPr lang="es-ES" sz="3200" b="1" dirty="0" smtClean="0">
                <a:solidFill>
                  <a:srgbClr val="C00000"/>
                </a:solidFill>
                <a:cs typeface="gobCL"/>
              </a:rPr>
              <a:t>Atención </a:t>
            </a:r>
            <a:r>
              <a:rPr lang="es-ES" sz="3200" b="1" dirty="0">
                <a:solidFill>
                  <a:srgbClr val="C00000"/>
                </a:solidFill>
                <a:cs typeface="gobCL"/>
              </a:rPr>
              <a:t>de denuncias, consultas y reclamos</a:t>
            </a:r>
            <a:br>
              <a:rPr lang="es-ES" sz="3200" b="1" dirty="0">
                <a:solidFill>
                  <a:srgbClr val="C00000"/>
                </a:solidFill>
                <a:cs typeface="gobCL"/>
              </a:rPr>
            </a:br>
            <a:endParaRPr lang="es-ES" sz="3200" dirty="0">
              <a:solidFill>
                <a:srgbClr val="C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27</a:t>
            </a:fld>
            <a:endParaRPr lang="es-ES" altLang="es-MX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56024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Gestión </a:t>
            </a:r>
            <a:r>
              <a:rPr lang="es-ES" dirty="0"/>
              <a:t>de Denuncias y Consultas, </a:t>
            </a:r>
            <a:r>
              <a:rPr lang="es-ES" dirty="0" smtClean="0"/>
              <a:t>atención 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263 casos </a:t>
            </a:r>
            <a:r>
              <a:rPr lang="es-ES" dirty="0" smtClean="0"/>
              <a:t>de distintos </a:t>
            </a:r>
            <a:r>
              <a:rPr lang="es-ES" dirty="0"/>
              <a:t>ámbitos de la normativa </a:t>
            </a:r>
            <a:r>
              <a:rPr lang="es-ES" dirty="0" smtClean="0"/>
              <a:t>educacional maltrato </a:t>
            </a:r>
            <a:r>
              <a:rPr lang="es-ES" dirty="0"/>
              <a:t>escolar </a:t>
            </a:r>
            <a:r>
              <a:rPr lang="es-ES" dirty="0" smtClean="0"/>
              <a:t>99 </a:t>
            </a:r>
            <a:r>
              <a:rPr lang="es-ES" dirty="0"/>
              <a:t>denuncias ingresadas; 25 denuncias por medidas disciplinarias; 25 por no renovación de matrícula y discriminación con 23 registros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9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C00000"/>
                </a:solidFill>
                <a:latin typeface="gobCL"/>
                <a:cs typeface="gobCL"/>
              </a:rPr>
              <a:t>Plan Anual de Promoción de los Derechos Educacionales</a:t>
            </a:r>
            <a:endParaRPr lang="es-ES" sz="32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Mas de 100 publicaciones en diversos medios de comunicación de la región.</a:t>
            </a:r>
          </a:p>
          <a:p>
            <a:pPr algn="just"/>
            <a:r>
              <a:rPr lang="es-ES" sz="2400" dirty="0"/>
              <a:t>Firma del convenio de colaboración entre la UCN y la SIE para  postulación de proyectos FNDR. </a:t>
            </a:r>
          </a:p>
          <a:p>
            <a:pPr algn="just"/>
            <a:r>
              <a:rPr lang="es-ES" sz="2400" dirty="0"/>
              <a:t>Desarrollo de plazas ciudadanas en las comunas de la región. </a:t>
            </a:r>
          </a:p>
          <a:p>
            <a:pPr algn="just"/>
            <a:r>
              <a:rPr lang="es-ES" sz="2400" dirty="0"/>
              <a:t>Capacitaciones a Sostenedores, Carabineros y PDI, Encargados de Convivencia, Unión Comunal de Centros de Padres y Docentes.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gobCL"/>
              <a:cs typeface="gobCL"/>
            </a:endParaRPr>
          </a:p>
          <a:p>
            <a:pPr algn="just"/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28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205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8"/>
          <p:cNvSpPr txBox="1"/>
          <p:nvPr/>
        </p:nvSpPr>
        <p:spPr>
          <a:xfrm>
            <a:off x="367137" y="178654"/>
            <a:ext cx="82857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EF4144"/>
              </a:buClr>
              <a:buSzPct val="120000"/>
            </a:pPr>
            <a:r>
              <a:rPr lang="es-ES" sz="3200" b="1" dirty="0" smtClean="0">
                <a:solidFill>
                  <a:srgbClr val="C00000"/>
                </a:solidFill>
              </a:rPr>
              <a:t>Fiscalizaciones realizadas en 2015</a:t>
            </a:r>
            <a:endParaRPr lang="es-ES" sz="3200" b="1" dirty="0">
              <a:solidFill>
                <a:srgbClr val="C0000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00371" y="795190"/>
            <a:ext cx="8686186" cy="5673024"/>
            <a:chOff x="100371" y="795190"/>
            <a:chExt cx="8686186" cy="5673024"/>
          </a:xfrm>
        </p:grpSpPr>
        <p:sp>
          <p:nvSpPr>
            <p:cNvPr id="14" name="Elipse 13"/>
            <p:cNvSpPr/>
            <p:nvPr/>
          </p:nvSpPr>
          <p:spPr>
            <a:xfrm>
              <a:off x="3073250" y="2282699"/>
              <a:ext cx="2731911" cy="213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de actas de Fiscalizaciones </a:t>
              </a:r>
              <a:r>
                <a:rPr lang="es-CL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676</a:t>
              </a:r>
              <a:endParaRPr lang="es-C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603957" y="795190"/>
              <a:ext cx="2206975" cy="15465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Integrales</a:t>
              </a:r>
            </a:p>
            <a:p>
              <a:pPr algn="ctr"/>
              <a:r>
                <a:rPr lang="es-CL" sz="2800" dirty="0" smtClean="0"/>
                <a:t>101</a:t>
              </a:r>
              <a:endParaRPr lang="es-CL" sz="28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6187271" y="837737"/>
              <a:ext cx="2198178" cy="15578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Declaración y registro de asistencia</a:t>
              </a:r>
            </a:p>
            <a:p>
              <a:pPr algn="ctr"/>
              <a:r>
                <a:rPr lang="es-CL" sz="2800" dirty="0" smtClean="0"/>
                <a:t>97</a:t>
              </a:r>
              <a:endParaRPr lang="es-CL" sz="2800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509739" y="4360401"/>
              <a:ext cx="2188306" cy="15465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Recursos SEP 2013/2014</a:t>
              </a:r>
            </a:p>
            <a:p>
              <a:pPr algn="ctr"/>
              <a:r>
                <a:rPr lang="es-CL" sz="2800" dirty="0" smtClean="0"/>
                <a:t>98</a:t>
              </a:r>
              <a:endParaRPr lang="es-CL" sz="2800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6084408" y="4360401"/>
              <a:ext cx="2268768" cy="16008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Requisitos SEP 2015</a:t>
              </a:r>
            </a:p>
            <a:p>
              <a:pPr algn="ctr"/>
              <a:r>
                <a:rPr lang="es-CL" sz="2800" dirty="0" smtClean="0"/>
                <a:t>66</a:t>
              </a:r>
              <a:endParaRPr lang="es-CL" sz="2800" dirty="0"/>
            </a:p>
          </p:txBody>
        </p:sp>
        <p:sp>
          <p:nvSpPr>
            <p:cNvPr id="20" name="Flecha derecha 19"/>
            <p:cNvSpPr/>
            <p:nvPr/>
          </p:nvSpPr>
          <p:spPr>
            <a:xfrm rot="2609496">
              <a:off x="2605310" y="2227949"/>
              <a:ext cx="541715" cy="4741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Flecha izquierda 20"/>
            <p:cNvSpPr/>
            <p:nvPr/>
          </p:nvSpPr>
          <p:spPr>
            <a:xfrm rot="19174327">
              <a:off x="5672516" y="2252747"/>
              <a:ext cx="575885" cy="45155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Flecha derecha 21"/>
            <p:cNvSpPr/>
            <p:nvPr/>
          </p:nvSpPr>
          <p:spPr>
            <a:xfrm rot="19227080">
              <a:off x="2733475" y="4117690"/>
              <a:ext cx="547510" cy="4854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Flecha izquierda 22"/>
            <p:cNvSpPr/>
            <p:nvPr/>
          </p:nvSpPr>
          <p:spPr>
            <a:xfrm rot="2495771">
              <a:off x="5658834" y="4089633"/>
              <a:ext cx="508151" cy="52514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Elipse 18"/>
            <p:cNvSpPr/>
            <p:nvPr/>
          </p:nvSpPr>
          <p:spPr>
            <a:xfrm>
              <a:off x="100371" y="2633092"/>
              <a:ext cx="2206975" cy="15465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Denuncias sin asistencia</a:t>
              </a:r>
            </a:p>
            <a:p>
              <a:pPr algn="ctr"/>
              <a:r>
                <a:rPr lang="es-CL" sz="2800" dirty="0" smtClean="0"/>
                <a:t>53</a:t>
              </a:r>
              <a:endParaRPr lang="es-CL" sz="2800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6588379" y="2650066"/>
              <a:ext cx="2198178" cy="15578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Requisitos PIE 2015</a:t>
              </a:r>
            </a:p>
            <a:p>
              <a:pPr algn="ctr"/>
              <a:r>
                <a:rPr lang="es-CL" sz="2800" dirty="0" smtClean="0"/>
                <a:t>51</a:t>
              </a:r>
              <a:endParaRPr lang="es-CL" sz="2800" dirty="0"/>
            </a:p>
          </p:txBody>
        </p:sp>
        <p:sp>
          <p:nvSpPr>
            <p:cNvPr id="25" name="Flecha derecha 24"/>
            <p:cNvSpPr/>
            <p:nvPr/>
          </p:nvSpPr>
          <p:spPr>
            <a:xfrm>
              <a:off x="2465515" y="3169315"/>
              <a:ext cx="541715" cy="4741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Flecha derecha 25"/>
            <p:cNvSpPr/>
            <p:nvPr/>
          </p:nvSpPr>
          <p:spPr>
            <a:xfrm rot="10800000">
              <a:off x="5869996" y="3169314"/>
              <a:ext cx="541715" cy="4741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Elipse 26"/>
            <p:cNvSpPr/>
            <p:nvPr/>
          </p:nvSpPr>
          <p:spPr>
            <a:xfrm>
              <a:off x="3545663" y="5105115"/>
              <a:ext cx="1928695" cy="13630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Otras materias</a:t>
              </a:r>
            </a:p>
            <a:p>
              <a:pPr algn="ctr"/>
              <a:r>
                <a:rPr lang="es-CL" sz="2800" dirty="0" smtClean="0"/>
                <a:t>210</a:t>
              </a:r>
              <a:endParaRPr lang="es-CL" sz="2800" dirty="0"/>
            </a:p>
          </p:txBody>
        </p:sp>
        <p:sp>
          <p:nvSpPr>
            <p:cNvPr id="28" name="Flecha derecha 27"/>
            <p:cNvSpPr/>
            <p:nvPr/>
          </p:nvSpPr>
          <p:spPr>
            <a:xfrm rot="16200000">
              <a:off x="4236255" y="4496817"/>
              <a:ext cx="547510" cy="4854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5362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74638" y="385763"/>
            <a:ext cx="807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L" altLang="es-CL" sz="2000" b="1" dirty="0" smtClean="0">
                <a:solidFill>
                  <a:srgbClr val="0070C0"/>
                </a:solidFill>
                <a:latin typeface="+mj-lt"/>
                <a:ea typeface="gobCL" pitchFamily="50" charset="0"/>
                <a:cs typeface="gobCL" pitchFamily="50" charset="0"/>
              </a:rPr>
              <a:t>Respuesta a la demanda ciudadana por calidad en la educación</a:t>
            </a:r>
            <a:endParaRPr lang="es-ES" altLang="es-CL" sz="2000" b="1" dirty="0" smtClean="0">
              <a:solidFill>
                <a:srgbClr val="0070C0"/>
              </a:solidFill>
              <a:latin typeface="+mj-lt"/>
              <a:ea typeface="gobCL" pitchFamily="50" charset="0"/>
              <a:cs typeface="gobCL" pitchFamily="50" charset="0"/>
            </a:endParaRPr>
          </a:p>
        </p:txBody>
      </p:sp>
      <p:sp>
        <p:nvSpPr>
          <p:cNvPr id="16388" name="Marcador de contenido 1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032250"/>
          </a:xfrm>
        </p:spPr>
        <p:txBody>
          <a:bodyPr/>
          <a:lstStyle/>
          <a:p>
            <a:pPr algn="just"/>
            <a:r>
              <a:rPr lang="es-CL" altLang="es-CL" sz="1800" dirty="0" smtClean="0"/>
              <a:t>Sin embargo</a:t>
            </a:r>
            <a:r>
              <a:rPr lang="es-CL" altLang="es-CL" sz="1800" b="1" dirty="0" smtClean="0"/>
              <a:t>, las </a:t>
            </a:r>
            <a:r>
              <a:rPr lang="es-ES" altLang="es-CL" sz="1800" b="1" dirty="0" smtClean="0"/>
              <a:t>profundas desigualdades que se presentaban dentro del aula y entre los establecimientos, impidieron elevar la calidad de la educación </a:t>
            </a:r>
            <a:r>
              <a:rPr lang="es-ES" altLang="es-CL" sz="1800" dirty="0" smtClean="0"/>
              <a:t>y restringieron las oportunidades y derechos de millones de chilenos y chilenas. Por ese motivo, en los últimos años se incrementó la demanda ciudadana exigiendo un nuevo modelo educacional.</a:t>
            </a:r>
          </a:p>
          <a:p>
            <a:pPr algn="just"/>
            <a:endParaRPr lang="es-CL" altLang="es-CL" sz="1800" dirty="0" smtClean="0"/>
          </a:p>
          <a:p>
            <a:pPr algn="just"/>
            <a:r>
              <a:rPr lang="es-ES" altLang="es-CL" sz="1800" dirty="0" smtClean="0"/>
              <a:t>Dar una adecuada y pronta respuesta a esas demandas fue un imperativo político, ético y económico: se trataba de </a:t>
            </a:r>
            <a:r>
              <a:rPr lang="es-ES" altLang="es-CL" sz="1800" b="1" dirty="0" smtClean="0"/>
              <a:t>crear condiciones para que las personas puedan acceder a la mayor realización material y espiritual posible, como dice la Constitución.</a:t>
            </a:r>
            <a:endParaRPr lang="es-CL" altLang="es-C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071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E60-DAB3-42D8-974F-F3F606C617FD}" type="slidenum">
              <a:rPr lang="es-ES" altLang="es-MX" smtClean="0"/>
              <a:pPr/>
              <a:t>30</a:t>
            </a:fld>
            <a:endParaRPr lang="es-ES" altLang="es-MX"/>
          </a:p>
        </p:txBody>
      </p:sp>
      <p:pic>
        <p:nvPicPr>
          <p:cNvPr id="2050" name="Picture 2" descr="http://www.gob.cl/wp-content/themes/gobcl2/img/logo-m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gresoofertas.integra.cl/img/logo%20oficial%20integ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73" y="319298"/>
            <a:ext cx="3103234" cy="10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403648" y="2978075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C00000"/>
                </a:solidFill>
              </a:rPr>
              <a:t>FUNDACIÓN INTEGRA</a:t>
            </a:r>
          </a:p>
          <a:p>
            <a:pPr algn="ctr"/>
            <a:endParaRPr lang="es-CL" sz="3600" b="1" dirty="0">
              <a:solidFill>
                <a:srgbClr val="C00000"/>
              </a:solidFill>
            </a:endParaRPr>
          </a:p>
          <a:p>
            <a:pPr algn="ctr"/>
            <a:r>
              <a:rPr lang="es-CL" sz="3600" b="1" dirty="0" smtClean="0">
                <a:solidFill>
                  <a:srgbClr val="C00000"/>
                </a:solidFill>
              </a:rPr>
              <a:t>www.integra.cl</a:t>
            </a:r>
            <a:endParaRPr lang="es-C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300664" cy="63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436096" y="1268760"/>
            <a:ext cx="338437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5559825" y="134177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Gestión </a:t>
            </a:r>
            <a:r>
              <a:rPr lang="es-CL" dirty="0">
                <a:solidFill>
                  <a:schemeClr val="bg1"/>
                </a:solidFill>
              </a:rPr>
              <a:t>b</a:t>
            </a:r>
            <a:r>
              <a:rPr lang="es-CL" dirty="0" smtClean="0">
                <a:solidFill>
                  <a:schemeClr val="bg1"/>
                </a:solidFill>
              </a:rPr>
              <a:t>asada en nuestra Política de Calidad Educativa 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</a:rPr>
              <a:t>4 componentes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371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2508557" y="1813931"/>
            <a:ext cx="2542710" cy="7137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2771800" y="60579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u="sng" dirty="0" smtClean="0">
                <a:solidFill>
                  <a:srgbClr val="C00000"/>
                </a:solidFill>
              </a:rPr>
              <a:t>Información Regional</a:t>
            </a:r>
            <a:endParaRPr lang="es-CL" sz="3200" b="1" u="sng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1" y="0"/>
            <a:ext cx="2302883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39792" y="140794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COBERTURA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86196" y="199139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2.517 NIÑOS Y NIÑAS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254944" y="1613701"/>
            <a:ext cx="2880320" cy="3568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 redondeado"/>
          <p:cNvSpPr/>
          <p:nvPr/>
        </p:nvSpPr>
        <p:spPr>
          <a:xfrm>
            <a:off x="5238960" y="2358408"/>
            <a:ext cx="2880320" cy="3568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5326952" y="162286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2.038  EN JARDIN INFANTIL 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436096" y="235840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541  EN SALAS CUNA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491891" y="298538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DOTACIÓN DE PERSONAL</a:t>
            </a:r>
            <a:endParaRPr lang="es-CL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508557" y="3429000"/>
            <a:ext cx="2542710" cy="7137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2771800" y="361660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517 TRABAJADORES 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447764" y="443711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 REGIONAL</a:t>
            </a:r>
            <a:endParaRPr lang="es-CL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539792" y="4791761"/>
            <a:ext cx="5400600" cy="369332"/>
            <a:chOff x="2771800" y="2426352"/>
            <a:chExt cx="5400600" cy="369332"/>
          </a:xfrm>
        </p:grpSpPr>
        <p:sp>
          <p:nvSpPr>
            <p:cNvPr id="24" name="23 Rectángulo redondeado"/>
            <p:cNvSpPr/>
            <p:nvPr/>
          </p:nvSpPr>
          <p:spPr>
            <a:xfrm>
              <a:off x="2771800" y="2431294"/>
              <a:ext cx="5400600" cy="3568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908578" y="2426352"/>
              <a:ext cx="4831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chemeClr val="bg1"/>
                  </a:solidFill>
                </a:rPr>
                <a:t>29 Jardines Infantiles de Administración Directa</a:t>
              </a:r>
              <a:endParaRPr lang="es-C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2503788" y="5229200"/>
            <a:ext cx="5400600" cy="372410"/>
            <a:chOff x="2746191" y="3025376"/>
            <a:chExt cx="5400600" cy="372410"/>
          </a:xfrm>
        </p:grpSpPr>
        <p:sp>
          <p:nvSpPr>
            <p:cNvPr id="30" name="29 Rectángulo redondeado"/>
            <p:cNvSpPr/>
            <p:nvPr/>
          </p:nvSpPr>
          <p:spPr>
            <a:xfrm>
              <a:off x="2746191" y="3025376"/>
              <a:ext cx="5400600" cy="3568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863414" y="3028454"/>
              <a:ext cx="516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chemeClr val="bg1"/>
                  </a:solidFill>
                </a:rPr>
                <a:t>1 modalidad no convencional : </a:t>
              </a:r>
              <a:r>
                <a:rPr lang="es-CL" dirty="0">
                  <a:solidFill>
                    <a:schemeClr val="bg1"/>
                  </a:solidFill>
                </a:rPr>
                <a:t>J</a:t>
              </a:r>
              <a:r>
                <a:rPr lang="es-CL" dirty="0" smtClean="0">
                  <a:solidFill>
                    <a:schemeClr val="bg1"/>
                  </a:solidFill>
                </a:rPr>
                <a:t>ardin Sobre Ruedas</a:t>
              </a:r>
              <a:endParaRPr lang="es-C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515141" y="5733256"/>
            <a:ext cx="5400600" cy="372410"/>
            <a:chOff x="2746191" y="3025376"/>
            <a:chExt cx="5400600" cy="372410"/>
          </a:xfrm>
        </p:grpSpPr>
        <p:sp>
          <p:nvSpPr>
            <p:cNvPr id="33" name="32 Rectángulo redondeado"/>
            <p:cNvSpPr/>
            <p:nvPr/>
          </p:nvSpPr>
          <p:spPr>
            <a:xfrm>
              <a:off x="2746191" y="3025376"/>
              <a:ext cx="5400600" cy="3568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863414" y="3028454"/>
              <a:ext cx="516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chemeClr val="bg1"/>
                  </a:solidFill>
                </a:rPr>
                <a:t>Presencia en las nueve comunas de la región</a:t>
              </a:r>
              <a:endParaRPr lang="es-C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1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987824" y="81677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solidFill>
                  <a:srgbClr val="C00000"/>
                </a:solidFill>
              </a:rPr>
              <a:t>Inversión Regional en Infraestructura</a:t>
            </a:r>
            <a:endParaRPr lang="es-CL" sz="2400" b="1" u="sng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26868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2.517 NIÑOS Y NIÑAS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908579" y="48407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517 TRABAJADORES 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73" y="1"/>
            <a:ext cx="2712433" cy="63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3157065" y="1605113"/>
            <a:ext cx="1198911" cy="9352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3333480" y="1845193"/>
            <a:ext cx="8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2015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67803" y="1397785"/>
            <a:ext cx="3456384" cy="14685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5832872" y="1425833"/>
            <a:ext cx="212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$334.214.085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74671" y="195557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Proyectos de mejoramiento por DS 548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2024" y="3025376"/>
            <a:ext cx="287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J.I. Los Duendecitos de </a:t>
            </a:r>
            <a:r>
              <a:rPr lang="es-CL" sz="1600" b="1" dirty="0">
                <a:solidFill>
                  <a:schemeClr val="bg1"/>
                </a:solidFill>
              </a:rPr>
              <a:t>T</a:t>
            </a:r>
            <a:r>
              <a:rPr lang="es-CL" sz="1600" b="1" dirty="0" smtClean="0">
                <a:solidFill>
                  <a:schemeClr val="bg1"/>
                </a:solidFill>
              </a:rPr>
              <a:t>altal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3180456" y="4542396"/>
            <a:ext cx="1198911" cy="93523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3333480" y="4779179"/>
            <a:ext cx="8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2016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5239811" y="4275719"/>
            <a:ext cx="3456384" cy="146858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5906251" y="4317514"/>
            <a:ext cx="212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$362.154.883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455835" y="48407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Proyectos de mejoramiento por DS 548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987824" y="81677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solidFill>
                  <a:srgbClr val="C00000"/>
                </a:solidFill>
              </a:rPr>
              <a:t>Aporte Regional a Meta Presidencial</a:t>
            </a:r>
            <a:endParaRPr lang="es-CL" sz="2400" b="1" u="sng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26868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2.517 NIÑOS Y NIÑAS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73" y="1"/>
            <a:ext cx="2712433" cy="63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2810406" y="1993582"/>
            <a:ext cx="2088232" cy="15342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991003" y="2437549"/>
            <a:ext cx="17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Inversión 2015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</a:rPr>
              <a:t>$6.265.067.565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$3.301.067.565</a:t>
            </a:r>
            <a:r>
              <a:rPr kumimoji="0" lang="es-CL" alt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$3.301.067.565</a:t>
            </a:r>
            <a:r>
              <a:rPr kumimoji="0" lang="es-CL" alt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5173587" y="1808915"/>
            <a:ext cx="3096344" cy="728130"/>
            <a:chOff x="5166139" y="1590425"/>
            <a:chExt cx="3096344" cy="728130"/>
          </a:xfrm>
        </p:grpSpPr>
        <p:sp>
          <p:nvSpPr>
            <p:cNvPr id="9" name="8 Rectángulo redondeado"/>
            <p:cNvSpPr/>
            <p:nvPr/>
          </p:nvSpPr>
          <p:spPr>
            <a:xfrm>
              <a:off x="5508103" y="1590425"/>
              <a:ext cx="2304257" cy="72812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166139" y="159042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chemeClr val="bg1"/>
                  </a:solidFill>
                </a:rPr>
                <a:t>Compra de  Terrenos 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742203" y="1949223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chemeClr val="bg1"/>
                  </a:solidFill>
                </a:rPr>
                <a:t>$ 3.301.067.565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$3.301.067.565</a:t>
            </a:r>
            <a:r>
              <a:rPr kumimoji="0" lang="es-CL" alt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515551" y="3128357"/>
            <a:ext cx="2440825" cy="804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5749651" y="3212976"/>
            <a:ext cx="20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Construcción 2016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889309" y="3533083"/>
            <a:ext cx="185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$ 2.964.000.000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987824" y="4149080"/>
            <a:ext cx="5040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3 jardines y Sala Cuna en Antofagasta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2 jardines </a:t>
            </a:r>
            <a:r>
              <a:rPr lang="es-CL" sz="1600" dirty="0"/>
              <a:t>y Sala Cuna </a:t>
            </a:r>
            <a:r>
              <a:rPr lang="es-CL" sz="1600" dirty="0" smtClean="0"/>
              <a:t>en </a:t>
            </a:r>
            <a:r>
              <a:rPr lang="es-CL" sz="1600" dirty="0"/>
              <a:t>C</a:t>
            </a:r>
            <a:r>
              <a:rPr lang="es-CL" sz="1600" dirty="0" smtClean="0"/>
              <a:t>alama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1 Jardin </a:t>
            </a:r>
            <a:r>
              <a:rPr lang="es-CL" sz="1600" dirty="0"/>
              <a:t>y Sala Cuna </a:t>
            </a:r>
            <a:r>
              <a:rPr lang="es-CL" sz="1600" dirty="0" smtClean="0"/>
              <a:t>en Tocopilla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En total 11 nuevos niveles en jardín infantil y 11 nuevos niveles de sala cuna.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308 matriculas nuevas en niveles medios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220 matriculas nuevas en niveles de sala cuna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61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3645490"/>
            <a:ext cx="7416824" cy="1041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691680" y="81677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solidFill>
                  <a:srgbClr val="C00000"/>
                </a:solidFill>
              </a:rPr>
              <a:t>Programa de Formación Continua </a:t>
            </a:r>
            <a:endParaRPr lang="es-CL" sz="2400" b="1" u="sng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26868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2.517 NIÑOS Y NIÑAS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908579" y="48407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517 TRABAJADORES 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33480" y="1845193"/>
            <a:ext cx="8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2015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32872" y="1425833"/>
            <a:ext cx="212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$334.214.085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74671" y="195557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Proyectos de mejoramiento por DS 548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2024" y="3025376"/>
            <a:ext cx="287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J.I. Los Duendecitos de </a:t>
            </a:r>
            <a:r>
              <a:rPr lang="es-CL" sz="1600" b="1" dirty="0">
                <a:solidFill>
                  <a:schemeClr val="bg1"/>
                </a:solidFill>
              </a:rPr>
              <a:t>T</a:t>
            </a:r>
            <a:r>
              <a:rPr lang="es-CL" sz="1600" b="1" dirty="0" smtClean="0">
                <a:solidFill>
                  <a:schemeClr val="bg1"/>
                </a:solidFill>
              </a:rPr>
              <a:t>altal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333480" y="4779179"/>
            <a:ext cx="8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2016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455835" y="48407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Proyectos de mejoramiento por DS 548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86663"/>
            <a:ext cx="9252520" cy="16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58" y="1278439"/>
            <a:ext cx="5125308" cy="221028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09328" y="368647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Fundación Integra entrega becas a trabajadoras para obtener su titulo de Técnico en Nivel Superior y Educadora de Párvulos en universidades acreditadas.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6950" y="2243138"/>
            <a:ext cx="73279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FF0000"/>
                </a:solidFill>
              </a:rPr>
              <a:t>Dirección de Bibliotecas, Archivos y Museos, </a:t>
            </a:r>
            <a:r>
              <a:rPr lang="es-ES" sz="3600" b="1" dirty="0" smtClean="0">
                <a:solidFill>
                  <a:srgbClr val="FF0000"/>
                </a:solidFill>
              </a:rPr>
              <a:t>DIBAM</a:t>
            </a:r>
          </a:p>
          <a:p>
            <a:pPr algn="ctr">
              <a:defRPr/>
            </a:pPr>
            <a:r>
              <a:rPr lang="es-ES_tradn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+mn-cs"/>
              </a:rPr>
              <a:t>AÑO </a:t>
            </a: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+mn-cs"/>
              </a:rPr>
              <a:t>2016</a:t>
            </a:r>
          </a:p>
          <a:p>
            <a:pPr algn="ctr" eaLnBrk="1" hangingPunct="1">
              <a:defRPr/>
            </a:pPr>
            <a:endParaRPr lang="es-ES_tradnl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ヒラギノ角ゴ Pro W3" charset="-128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84475" y="4586288"/>
            <a:ext cx="3752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DIRECCION REGIONAL ANTOFAGASTA</a:t>
            </a:r>
          </a:p>
        </p:txBody>
      </p:sp>
    </p:spTree>
    <p:extLst>
      <p:ext uri="{BB962C8B-B14F-4D97-AF65-F5344CB8AC3E}">
        <p14:creationId xmlns:p14="http://schemas.microsoft.com/office/powerpoint/2010/main" val="20606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 smtClean="0"/>
              <a:t>Luego del decreto de gratuidad en el acceso a los museos de la DIBAM, las visitas se incrementaron en un 30 %.</a:t>
            </a:r>
          </a:p>
          <a:p>
            <a:r>
              <a:rPr lang="es-ES" sz="2800" dirty="0"/>
              <a:t>En </a:t>
            </a:r>
            <a:r>
              <a:rPr lang="es-ES" sz="2800" dirty="0" smtClean="0"/>
              <a:t>infraestructura</a:t>
            </a:r>
            <a:r>
              <a:rPr lang="es-ES" sz="2800" dirty="0"/>
              <a:t>, </a:t>
            </a:r>
            <a:r>
              <a:rPr lang="es-ES" sz="2800" dirty="0" smtClean="0"/>
              <a:t>destaca </a:t>
            </a:r>
            <a:r>
              <a:rPr lang="es-ES" sz="2800" dirty="0"/>
              <a:t>el proyecto de conservación del edificio de la </a:t>
            </a:r>
            <a:r>
              <a:rPr lang="es-ES" sz="2800" b="1" dirty="0"/>
              <a:t>ex Gobernación </a:t>
            </a:r>
            <a:r>
              <a:rPr lang="es-ES" sz="2800" b="1" dirty="0" smtClean="0"/>
              <a:t>Marítima</a:t>
            </a:r>
            <a:r>
              <a:rPr lang="es-ES" sz="2800" dirty="0" smtClean="0"/>
              <a:t>, con una inversión </a:t>
            </a:r>
            <a:r>
              <a:rPr lang="es-ES" sz="2800" dirty="0"/>
              <a:t>de 50 millones de </a:t>
            </a:r>
            <a:r>
              <a:rPr lang="es-ES" sz="2800" dirty="0" smtClean="0"/>
              <a:t>pesos.</a:t>
            </a:r>
            <a:r>
              <a:rPr lang="es-ES" sz="2800" b="1" dirty="0" smtClean="0"/>
              <a:t> </a:t>
            </a:r>
            <a:r>
              <a:rPr lang="es-ES" sz="2800" dirty="0" smtClean="0"/>
              <a:t>Además está en proceso la tramitación de su restauración,  con una inversión  que </a:t>
            </a:r>
            <a:r>
              <a:rPr lang="es-ES" sz="2800" dirty="0"/>
              <a:t>asciende a los $700 millones</a:t>
            </a:r>
            <a:r>
              <a:rPr lang="es-ES" sz="2800" dirty="0" smtClean="0"/>
              <a:t> </a:t>
            </a:r>
            <a:endParaRPr lang="es-ES" sz="2800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37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94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200" b="1" dirty="0" smtClean="0">
                <a:solidFill>
                  <a:srgbClr val="FF0000"/>
                </a:solidFill>
              </a:rPr>
              <a:t>JUNTA </a:t>
            </a:r>
            <a:r>
              <a:rPr lang="es-ES" sz="3200" b="1" dirty="0">
                <a:solidFill>
                  <a:srgbClr val="FF0000"/>
                </a:solidFill>
              </a:rPr>
              <a:t>NACIONAL DE JARDINES INFANTILES </a:t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JUNJI II Región. 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es-ES" sz="32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s-E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s-ES" sz="32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s-E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Cuenta </a:t>
            </a:r>
            <a:r>
              <a:rPr lang="es-E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Pública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Abril, 2016</a:t>
            </a:r>
          </a:p>
          <a:p>
            <a:endParaRPr lang="es-CL" dirty="0"/>
          </a:p>
        </p:txBody>
      </p:sp>
      <p:pic>
        <p:nvPicPr>
          <p:cNvPr id="4" name="3 Imagen" descr="http://www.junji.cl/SiteAssets/JUNJI/imagenes/2014/normas_graficas/logo_junji_al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" y="116632"/>
            <a:ext cx="1540800" cy="12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5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4399" y="299367"/>
            <a:ext cx="445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GESTIÓN 2015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2844" y="892353"/>
            <a:ext cx="79699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Aumento de cobertura en </a:t>
            </a: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560 </a:t>
            </a:r>
            <a:r>
              <a:rPr lang="es-C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nuevos cupos por el inicio de actividades de los Jardines Infantiles Mi Banderita Chilena y Trencito de </a:t>
            </a: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Lulú.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Reconversión de 4 salas cunas con capacidad para 62 lactantes.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9 proyectos de ampliación de cobertura que suman 876 nuevos cupos que se encuentran en proceso de adjudicación, toma de razón y ejecución.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Intervenciones </a:t>
            </a:r>
            <a:r>
              <a:rPr lang="es-C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comunicacionales </a:t>
            </a: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 apuntan a fortalecer el trabajo con la comunidad desde la sensibilización sobre la importancia de la primera infancia y el buen trato infantil.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Aplicación de la bitácora al 100% de nuestros jardines infantiles.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Capacitaciones a madres y apoderadas orientadas hacia el desarrollo personal y generación de competencias para la habilitación de auxiliares y técnicas en atención de párvulos, en conjunto con SENCE.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Análisis participativo de la asistencia, matrícula de nuestros jardines infantiles.</a:t>
            </a:r>
            <a:endParaRPr lang="es-C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5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74638" y="385763"/>
            <a:ext cx="807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L" altLang="es-CL" sz="2000" b="1" dirty="0" smtClean="0">
                <a:solidFill>
                  <a:srgbClr val="0070C0"/>
                </a:solidFill>
                <a:latin typeface="+mj-lt"/>
                <a:ea typeface="gobCL" pitchFamily="50" charset="0"/>
                <a:cs typeface="gobCL" pitchFamily="50" charset="0"/>
              </a:rPr>
              <a:t>Una Reforma de siglo XXI que mira las reformas del siglo XX</a:t>
            </a:r>
            <a:endParaRPr lang="es-ES" altLang="es-CL" sz="2000" b="1" dirty="0" smtClean="0">
              <a:solidFill>
                <a:srgbClr val="0070C0"/>
              </a:solidFill>
              <a:latin typeface="+mj-lt"/>
              <a:ea typeface="gobCL" pitchFamily="50" charset="0"/>
              <a:cs typeface="gobCL" pitchFamily="50" charset="0"/>
            </a:endParaRPr>
          </a:p>
        </p:txBody>
      </p:sp>
      <p:sp>
        <p:nvSpPr>
          <p:cNvPr id="10244" name="Marcador de contenido 1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405312"/>
          </a:xfrm>
        </p:spPr>
        <p:txBody>
          <a:bodyPr/>
          <a:lstStyle/>
          <a:p>
            <a:pPr algn="just">
              <a:defRPr/>
            </a:pPr>
            <a:r>
              <a:rPr lang="es-ES" sz="1800" dirty="0" smtClean="0"/>
              <a:t>Se </a:t>
            </a:r>
            <a:r>
              <a:rPr lang="es-ES" sz="1800" dirty="0"/>
              <a:t>trata de una de las transformaciones más profundas que se han hecho en décadas al sistema educacional en el país, </a:t>
            </a:r>
            <a:r>
              <a:rPr lang="es-ES" sz="1800" b="1" dirty="0"/>
              <a:t>comparable con la reforma de los ’20 del siglo pasado </a:t>
            </a:r>
            <a:r>
              <a:rPr lang="es-ES" sz="1800" dirty="0"/>
              <a:t>cuando se garantizó seis años de educación obligatoria, </a:t>
            </a:r>
            <a:r>
              <a:rPr lang="es-ES" sz="1800" b="1" dirty="0"/>
              <a:t>o la reforma de los ’60 </a:t>
            </a:r>
            <a:r>
              <a:rPr lang="es-ES" sz="1800" dirty="0"/>
              <a:t>cuando se amplió a </a:t>
            </a:r>
            <a:r>
              <a:rPr lang="es-ES" sz="1800" dirty="0" smtClean="0"/>
              <a:t>ocho </a:t>
            </a:r>
            <a:r>
              <a:rPr lang="es-ES" sz="1800" dirty="0"/>
              <a:t>años la educación obligatoria y se garantizó acceso a todos y todas a las escuelas.</a:t>
            </a:r>
            <a:endParaRPr lang="es-CL" sz="18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800" dirty="0"/>
              <a:t> </a:t>
            </a:r>
            <a:endParaRPr lang="es-CL" sz="1800" dirty="0"/>
          </a:p>
          <a:p>
            <a:pPr algn="just">
              <a:defRPr/>
            </a:pPr>
            <a:r>
              <a:rPr lang="es-ES" sz="1800" dirty="0"/>
              <a:t>Hoy, esta </a:t>
            </a:r>
            <a:r>
              <a:rPr lang="es-ES" sz="1800" b="1" dirty="0"/>
              <a:t>Reforma Educacional de siglo XXI </a:t>
            </a:r>
            <a:r>
              <a:rPr lang="es-ES" sz="1800" dirty="0"/>
              <a:t>busca dotar a la educación de mayor calidad, equidad y oportunidades. </a:t>
            </a:r>
            <a:endParaRPr lang="es-ES" sz="1800" dirty="0" smtClean="0"/>
          </a:p>
          <a:p>
            <a:pPr algn="just">
              <a:defRPr/>
            </a:pPr>
            <a:endParaRPr lang="es-ES" sz="1800" dirty="0"/>
          </a:p>
          <a:p>
            <a:pPr algn="just">
              <a:defRPr/>
            </a:pPr>
            <a:r>
              <a:rPr lang="es-ES" sz="1800" dirty="0" smtClean="0"/>
              <a:t>Es </a:t>
            </a:r>
            <a:r>
              <a:rPr lang="es-ES" sz="1800" dirty="0"/>
              <a:t>una Reforma que está en marcha y </a:t>
            </a:r>
            <a:r>
              <a:rPr lang="es-ES" sz="1800" b="1" dirty="0"/>
              <a:t>su implementación y consolidación serán las tareas principales de los próximos años</a:t>
            </a:r>
            <a:r>
              <a:rPr lang="es-ES" sz="1800" dirty="0" smtClean="0"/>
              <a:t>.</a:t>
            </a:r>
            <a:endParaRPr lang="es-CL" sz="1800" dirty="0"/>
          </a:p>
          <a:p>
            <a:pPr algn="just">
              <a:defRPr/>
            </a:pPr>
            <a:endParaRPr lang="es-CL" sz="1800" dirty="0"/>
          </a:p>
          <a:p>
            <a:pPr algn="just">
              <a:defRPr/>
            </a:pPr>
            <a:r>
              <a:rPr lang="es-ES" sz="1800" dirty="0" smtClean="0"/>
              <a:t>Entre mayo de 2015 y marzo de 2016 </a:t>
            </a:r>
            <a:r>
              <a:rPr lang="es-ES" sz="1800" dirty="0"/>
              <a:t>la Reforma Educacional obtuvo importantes logros y avances en el ámbito legislativo y en otras áreas, entre los que destacan: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264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205"/>
            <a:ext cx="8229600" cy="799617"/>
          </a:xfrm>
        </p:spPr>
        <p:txBody>
          <a:bodyPr/>
          <a:lstStyle/>
          <a:p>
            <a:r>
              <a:rPr lang="es-ES_tradnl" dirty="0" smtClean="0"/>
              <a:t>Hitos 2015: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14314"/>
            <a:ext cx="8229600" cy="4333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 smtClean="0"/>
              <a:t>Gestión Integrada:</a:t>
            </a:r>
          </a:p>
          <a:p>
            <a:pPr marL="0" indent="0">
              <a:buNone/>
            </a:pPr>
            <a:endParaRPr lang="es-CL" sz="1800" dirty="0" smtClean="0"/>
          </a:p>
          <a:p>
            <a:pPr marL="0" indent="0" algn="just">
              <a:buNone/>
            </a:pPr>
            <a:r>
              <a:rPr lang="es-CL" sz="1800" b="0" dirty="0" smtClean="0"/>
              <a:t>La</a:t>
            </a:r>
            <a:r>
              <a:rPr lang="es-CL" sz="1800" dirty="0" smtClean="0"/>
              <a:t> Gestión en terreno</a:t>
            </a:r>
            <a:r>
              <a:rPr lang="es-CL" sz="1800" b="0" dirty="0" smtClean="0"/>
              <a:t>, ha sido nuestro Sello Regional 2015, en donde el énfasis se ha focalizado en vivenciar la jornada educativa de los jardines infantiles para mejorar los procesos de toma de decisiones y de atención oportuna desde Dirección Regional hacia las unidades educativas, fortaleciendo los compromisos individuales.</a:t>
            </a:r>
            <a:endParaRPr lang="es-CL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18" y="3181168"/>
            <a:ext cx="3939266" cy="262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205"/>
            <a:ext cx="8229600" cy="799617"/>
          </a:xfrm>
        </p:spPr>
        <p:txBody>
          <a:bodyPr/>
          <a:lstStyle/>
          <a:p>
            <a:r>
              <a:rPr lang="es-ES_tradnl" dirty="0" smtClean="0"/>
              <a:t>Hitos 2015: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737830"/>
            <a:ext cx="7024255" cy="3044461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Aumento de Cobertura: </a:t>
            </a:r>
          </a:p>
          <a:p>
            <a:pPr marL="0" indent="0">
              <a:buNone/>
            </a:pPr>
            <a:endParaRPr lang="es-CL" b="0" dirty="0" smtClean="0"/>
          </a:p>
          <a:p>
            <a:pPr marL="0" indent="0">
              <a:buNone/>
            </a:pPr>
            <a:endParaRPr lang="es-CL" b="0" dirty="0"/>
          </a:p>
        </p:txBody>
      </p:sp>
      <p:sp>
        <p:nvSpPr>
          <p:cNvPr id="7" name="CuadroTexto 2"/>
          <p:cNvSpPr txBox="1"/>
          <p:nvPr/>
        </p:nvSpPr>
        <p:spPr>
          <a:xfrm>
            <a:off x="457201" y="1495729"/>
            <a:ext cx="45889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600" dirty="0" smtClean="0">
                <a:solidFill>
                  <a:schemeClr val="accent1">
                    <a:lumMod val="75000"/>
                  </a:schemeClr>
                </a:solidFill>
              </a:rPr>
              <a:t>Oferta regional de educación inicial de </a:t>
            </a:r>
            <a:r>
              <a:rPr lang="es-CL" sz="4000" b="1" i="1" dirty="0" smtClean="0">
                <a:solidFill>
                  <a:schemeClr val="accent1">
                    <a:lumMod val="75000"/>
                  </a:schemeClr>
                </a:solidFill>
              </a:rPr>
              <a:t>5.390</a:t>
            </a:r>
            <a:r>
              <a:rPr lang="es-CL" sz="2600" dirty="0" smtClean="0">
                <a:solidFill>
                  <a:schemeClr val="accent1">
                    <a:lumMod val="75000"/>
                  </a:schemeClr>
                </a:solidFill>
              </a:rPr>
              <a:t> párvulos que ofrecen los distintos programas educativos presentes en la región.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4000" b="1" i="1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es-CL" sz="2600" dirty="0" smtClean="0">
                <a:solidFill>
                  <a:schemeClr val="accent1">
                    <a:lumMod val="75000"/>
                  </a:schemeClr>
                </a:solidFill>
              </a:rPr>
              <a:t> jardines infantiles distribuidos en 7 de las 9 comunas de la Región.</a:t>
            </a:r>
            <a:endParaRPr lang="es-CL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11" y="1411111"/>
            <a:ext cx="3516490" cy="420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9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C00000"/>
                </a:solidFill>
              </a:rPr>
              <a:t>¡</a:t>
            </a:r>
            <a:r>
              <a:rPr lang="es-CL" b="1" dirty="0" smtClean="0">
                <a:solidFill>
                  <a:srgbClr val="C00000"/>
                </a:solidFill>
              </a:rPr>
              <a:t>Tu sueño, nuestro propósito!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42</a:t>
            </a:fld>
            <a:endParaRPr lang="es-ES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2" y="1430778"/>
            <a:ext cx="7594055" cy="542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9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18729"/>
              </p:ext>
            </p:extLst>
          </p:nvPr>
        </p:nvGraphicFramePr>
        <p:xfrm>
          <a:off x="1924049" y="2815431"/>
          <a:ext cx="5295901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13"/>
                <a:gridCol w="675870"/>
                <a:gridCol w="672697"/>
                <a:gridCol w="1129623"/>
                <a:gridCol w="8376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Tipo Enseñanza / Region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Municipal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P. Pagado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P. Subvencionado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Total general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72017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11287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45689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128993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Educación Especial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2844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3493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Educación Parvularia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7598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2181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5685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15464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Básica Adultos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632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Básica Niños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41004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6230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25954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73188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Media HC Adultos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2385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2774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Media HC Jóvenes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8356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2664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8728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19748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Media TP Adultos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1113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Enseñanza Media TP Jóvenes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10574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12581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Total general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72017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11287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45689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128993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Desarrollo Regional y Coordinacìon Intersectorial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0308-C228-4570-8DF7-9277CE0CC8C9}" type="slidenum">
              <a:rPr lang="es-ES" altLang="es-MX" smtClean="0"/>
              <a:pPr/>
              <a:t>43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1010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74638" y="344488"/>
            <a:ext cx="807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L" altLang="es-CL" sz="2000" b="1" dirty="0" smtClean="0">
                <a:solidFill>
                  <a:srgbClr val="0070C0"/>
                </a:solidFill>
                <a:latin typeface="+mj-lt"/>
                <a:ea typeface="gobCL" pitchFamily="50" charset="0"/>
                <a:cs typeface="gobCL" pitchFamily="50" charset="0"/>
              </a:rPr>
              <a:t>Una Reforma desde la sala cuna a la educación superior: </a:t>
            </a:r>
            <a:r>
              <a:rPr lang="es-CL" altLang="es-CL" sz="2000" b="1" dirty="0" smtClean="0">
                <a:solidFill>
                  <a:srgbClr val="FF0000"/>
                </a:solidFill>
                <a:latin typeface="+mj-lt"/>
                <a:ea typeface="gobCL" pitchFamily="50" charset="0"/>
                <a:cs typeface="gobCL" pitchFamily="50" charset="0"/>
              </a:rPr>
              <a:t>educación parvularia</a:t>
            </a:r>
            <a:endParaRPr lang="es-ES" altLang="es-CL" sz="2000" b="1" dirty="0" smtClean="0">
              <a:solidFill>
                <a:srgbClr val="FF0000"/>
              </a:solidFill>
              <a:latin typeface="+mj-lt"/>
              <a:ea typeface="gobCL" pitchFamily="50" charset="0"/>
              <a:cs typeface="gobCL" pitchFamily="50" charset="0"/>
            </a:endParaRPr>
          </a:p>
        </p:txBody>
      </p:sp>
      <p:sp>
        <p:nvSpPr>
          <p:cNvPr id="18436" name="Marcador de contenido 1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868862"/>
          </a:xfrm>
        </p:spPr>
        <p:txBody>
          <a:bodyPr/>
          <a:lstStyle/>
          <a:p>
            <a:r>
              <a:rPr lang="es-ES" altLang="es-CL" sz="1800" dirty="0" smtClean="0"/>
              <a:t> </a:t>
            </a:r>
            <a:r>
              <a:rPr lang="es-ES" altLang="es-CL" sz="1800" b="1" dirty="0" smtClean="0"/>
              <a:t>La a Ley Nº 20.835 </a:t>
            </a:r>
            <a:r>
              <a:rPr lang="es-ES" altLang="es-CL" sz="1800" u="sng" dirty="0" smtClean="0"/>
              <a:t>que creó la Subsecretaría de Educación </a:t>
            </a:r>
            <a:r>
              <a:rPr lang="es-ES" altLang="es-CL" sz="1800" u="sng" dirty="0" err="1" smtClean="0"/>
              <a:t>Parvularia</a:t>
            </a:r>
            <a:r>
              <a:rPr lang="es-ES" altLang="es-CL" sz="1800" u="sng" dirty="0" smtClean="0"/>
              <a:t> y la futura Intendencia de Educación </a:t>
            </a:r>
            <a:r>
              <a:rPr lang="es-ES" altLang="es-CL" sz="1800" u="sng" dirty="0" err="1" smtClean="0"/>
              <a:t>Parvularia</a:t>
            </a:r>
            <a:r>
              <a:rPr lang="es-ES" altLang="es-CL" sz="1800" dirty="0" smtClean="0"/>
              <a:t>. Publicada el 5 de mayo de 2015.</a:t>
            </a:r>
            <a:endParaRPr lang="es-CL" altLang="es-CL" sz="1800" dirty="0" smtClean="0"/>
          </a:p>
          <a:p>
            <a:endParaRPr lang="es-CL" altLang="es-CL" sz="1800" dirty="0" smtClean="0"/>
          </a:p>
          <a:p>
            <a:r>
              <a:rPr lang="es-ES" altLang="es-CL" sz="1800" dirty="0" smtClean="0"/>
              <a:t>Nombramiento de la </a:t>
            </a:r>
            <a:r>
              <a:rPr lang="es-ES" altLang="es-CL" sz="1800" b="1" dirty="0" smtClean="0"/>
              <a:t>primera subsecretaria </a:t>
            </a:r>
            <a:r>
              <a:rPr lang="es-ES" altLang="es-CL" sz="1800" dirty="0" smtClean="0"/>
              <a:t>en la historia de la educación </a:t>
            </a:r>
            <a:r>
              <a:rPr lang="es-ES" altLang="es-CL" sz="1800" dirty="0" err="1" smtClean="0"/>
              <a:t>parvularia</a:t>
            </a:r>
            <a:r>
              <a:rPr lang="es-ES" altLang="es-CL" sz="1800" dirty="0" smtClean="0"/>
              <a:t> con el mandato de atender integralmente el tramo de 0-6 años de niñas y niños y su transición hacia el nivel escolar. </a:t>
            </a:r>
            <a:r>
              <a:rPr lang="es-ES" altLang="es-CL" sz="1800" b="1" dirty="0" smtClean="0"/>
              <a:t>Octubre de 2015.</a:t>
            </a:r>
            <a:endParaRPr lang="es-CL" altLang="es-CL" sz="1800" dirty="0" smtClean="0"/>
          </a:p>
          <a:p>
            <a:endParaRPr lang="es-CL" altLang="es-CL" sz="1800" dirty="0" smtClean="0"/>
          </a:p>
          <a:p>
            <a:r>
              <a:rPr lang="es-ES" altLang="es-CL" sz="1800" dirty="0" smtClean="0"/>
              <a:t>La </a:t>
            </a:r>
            <a:r>
              <a:rPr lang="es-ES" altLang="es-CL" sz="1800" b="1" dirty="0" smtClean="0"/>
              <a:t>Ley Nº20.832 </a:t>
            </a:r>
            <a:r>
              <a:rPr lang="es-ES" altLang="es-CL" sz="1800" dirty="0" smtClean="0"/>
              <a:t>que crea </a:t>
            </a:r>
            <a:r>
              <a:rPr lang="es-ES" altLang="es-CL" sz="1800" u="sng" dirty="0" smtClean="0"/>
              <a:t>la autorización de funcionamiento de establecimientos de educación </a:t>
            </a:r>
            <a:r>
              <a:rPr lang="es-ES" altLang="es-CL" sz="1800" u="sng" dirty="0" err="1" smtClean="0"/>
              <a:t>parvularia</a:t>
            </a:r>
            <a:r>
              <a:rPr lang="es-ES" altLang="es-CL" sz="1800" dirty="0" smtClean="0"/>
              <a:t>. Con ellas se dota al nivel de nueva institucionalidad, orgánica y estándares de calidad para la prestación del servicio. </a:t>
            </a:r>
            <a:r>
              <a:rPr lang="es-ES" altLang="es-CL" sz="1800" b="1" dirty="0" smtClean="0"/>
              <a:t>Publicada el 5 de mayo de 2015.</a:t>
            </a:r>
            <a:endParaRPr lang="es-CL" altLang="es-CL" sz="1800" dirty="0" smtClean="0"/>
          </a:p>
          <a:p>
            <a:endParaRPr lang="es-CL" altLang="es-CL" sz="1800" dirty="0" smtClean="0"/>
          </a:p>
          <a:p>
            <a:r>
              <a:rPr lang="es-ES" altLang="es-CL" sz="1800" dirty="0" smtClean="0"/>
              <a:t>Miles de nuevos cupos en jardines infantiles y salas cunas para niños y niñas en todo el país. </a:t>
            </a:r>
            <a:r>
              <a:rPr lang="es-ES" altLang="es-CL" sz="1800" b="1" dirty="0" smtClean="0"/>
              <a:t>Desde 2014.</a:t>
            </a:r>
            <a:endParaRPr lang="es-CL" altLang="es-CL" sz="1800" dirty="0" smtClean="0"/>
          </a:p>
        </p:txBody>
      </p:sp>
    </p:spTree>
    <p:extLst>
      <p:ext uri="{BB962C8B-B14F-4D97-AF65-F5344CB8AC3E}">
        <p14:creationId xmlns:p14="http://schemas.microsoft.com/office/powerpoint/2010/main" val="724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Marcador de contenido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737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1800" b="1" dirty="0" smtClean="0"/>
              <a:t>Reforma </a:t>
            </a:r>
            <a:r>
              <a:rPr lang="es-ES" sz="1800" b="1" dirty="0"/>
              <a:t>en todo el sistema escolar</a:t>
            </a:r>
            <a:r>
              <a:rPr lang="es-ES" sz="1800" b="1" dirty="0" smtClean="0"/>
              <a:t>:</a:t>
            </a:r>
          </a:p>
          <a:p>
            <a:pPr>
              <a:defRPr/>
            </a:pPr>
            <a:endParaRPr lang="es-CL" sz="1800" dirty="0"/>
          </a:p>
          <a:p>
            <a:pPr>
              <a:defRPr/>
            </a:pPr>
            <a:r>
              <a:rPr lang="es-ES" sz="1800" dirty="0"/>
              <a:t>La </a:t>
            </a:r>
            <a:r>
              <a:rPr lang="es-ES" sz="1800" b="1" dirty="0"/>
              <a:t>Ley </a:t>
            </a:r>
            <a:r>
              <a:rPr lang="es-ES" sz="1800" b="1" dirty="0" smtClean="0"/>
              <a:t>N°20.845 </a:t>
            </a:r>
            <a:r>
              <a:rPr lang="es-ES" sz="1800" b="1" dirty="0"/>
              <a:t>de Inclusión Escolar </a:t>
            </a:r>
            <a:r>
              <a:rPr lang="es-ES" sz="1800" dirty="0"/>
              <a:t>que pone fin al lucro en la educación con recursos públicos, propone un nuevo sistema de admisión y establece la gratuidad progresiva de la educación, mediante el aumento de recursos destinados a calidad. </a:t>
            </a:r>
            <a:r>
              <a:rPr lang="es-ES" sz="1800" b="1" dirty="0"/>
              <a:t>Publicada el 8 de junio de 2015</a:t>
            </a:r>
            <a:r>
              <a:rPr lang="es-ES" sz="1800" b="1" dirty="0" smtClean="0"/>
              <a:t>.</a:t>
            </a:r>
          </a:p>
          <a:p>
            <a:pPr>
              <a:defRPr/>
            </a:pPr>
            <a:endParaRPr lang="es-CL" sz="1800" dirty="0"/>
          </a:p>
          <a:p>
            <a:pPr>
              <a:defRPr/>
            </a:pPr>
            <a:r>
              <a:rPr lang="es-ES" sz="1800" dirty="0"/>
              <a:t>La </a:t>
            </a:r>
            <a:r>
              <a:rPr lang="es-ES" sz="1800" b="1" dirty="0"/>
              <a:t>Ley </a:t>
            </a:r>
            <a:r>
              <a:rPr lang="es-ES" sz="1800" b="1" dirty="0" smtClean="0"/>
              <a:t>N°20.903 </a:t>
            </a:r>
            <a:r>
              <a:rPr lang="es-ES" sz="1800" b="1" dirty="0"/>
              <a:t>que crea el Sistema de Desarrollo Profesional Docente</a:t>
            </a:r>
            <a:r>
              <a:rPr lang="es-ES" sz="1800" dirty="0"/>
              <a:t>, la cual establece requisitos para ingresar a estudiar pedagogía, genera condiciones para una formación de calidad y compromete mejoras laborales y económicas para la profesión docente. </a:t>
            </a:r>
            <a:r>
              <a:rPr lang="es-ES" sz="1800" b="1" dirty="0"/>
              <a:t>Publicada el 1° de abril de 2016</a:t>
            </a:r>
            <a:r>
              <a:rPr lang="es-ES" sz="1800" b="1" dirty="0" smtClean="0"/>
              <a:t>.</a:t>
            </a:r>
          </a:p>
          <a:p>
            <a:pPr>
              <a:defRPr/>
            </a:pPr>
            <a:endParaRPr lang="es-CL" sz="1800" dirty="0"/>
          </a:p>
          <a:p>
            <a:pPr>
              <a:defRPr/>
            </a:pPr>
            <a:r>
              <a:rPr lang="es-ES" sz="1800" dirty="0"/>
              <a:t>La </a:t>
            </a:r>
            <a:r>
              <a:rPr lang="es-ES" sz="1800" b="1" dirty="0"/>
              <a:t>Ley </a:t>
            </a:r>
            <a:r>
              <a:rPr lang="es-ES" sz="1800" b="1" dirty="0" smtClean="0"/>
              <a:t>N°20.911 </a:t>
            </a:r>
            <a:r>
              <a:rPr lang="es-ES" sz="1800" b="1" dirty="0"/>
              <a:t>que crea el Plan de Formación Ciudadana </a:t>
            </a:r>
            <a:r>
              <a:rPr lang="es-ES" sz="1800" dirty="0" smtClean="0"/>
              <a:t>y </a:t>
            </a:r>
            <a:r>
              <a:rPr lang="es-ES" sz="1800" dirty="0"/>
              <a:t>que compromete </a:t>
            </a:r>
            <a:r>
              <a:rPr lang="es-ES" sz="1800" dirty="0" smtClean="0"/>
              <a:t>a </a:t>
            </a:r>
            <a:r>
              <a:rPr lang="es-ES" sz="1800" dirty="0"/>
              <a:t>presentar antes de 2017 un nuevo ramo de Formación Ciudadana en </a:t>
            </a:r>
            <a:r>
              <a:rPr lang="es-ES" sz="1800" dirty="0" smtClean="0"/>
              <a:t>3°y 4°medio</a:t>
            </a:r>
            <a:r>
              <a:rPr lang="es-ES" sz="1800" dirty="0"/>
              <a:t>. </a:t>
            </a:r>
            <a:r>
              <a:rPr lang="es-ES" sz="1800" dirty="0" smtClean="0"/>
              <a:t>Cumplimiento </a:t>
            </a:r>
            <a:r>
              <a:rPr lang="es-ES" sz="1800" dirty="0"/>
              <a:t>del compromiso del </a:t>
            </a:r>
            <a:r>
              <a:rPr lang="es-ES" sz="1800" dirty="0" smtClean="0"/>
              <a:t>Mineduc con </a:t>
            </a:r>
            <a:r>
              <a:rPr lang="es-ES" sz="1800" dirty="0"/>
              <a:t>la Comisión Presidencial de Transparencia y Probidad. </a:t>
            </a:r>
            <a:r>
              <a:rPr lang="es-ES" sz="1800" b="1" dirty="0"/>
              <a:t>Publicada el 2 de abril de </a:t>
            </a:r>
            <a:r>
              <a:rPr lang="es-ES" sz="1800" b="1" dirty="0" smtClean="0"/>
              <a:t>2016.</a:t>
            </a:r>
            <a:endParaRPr lang="es-CL" sz="1800" dirty="0"/>
          </a:p>
        </p:txBody>
      </p:sp>
      <p:sp>
        <p:nvSpPr>
          <p:cNvPr id="6" name="TextBox 4"/>
          <p:cNvSpPr txBox="1"/>
          <p:nvPr/>
        </p:nvSpPr>
        <p:spPr>
          <a:xfrm>
            <a:off x="274638" y="344488"/>
            <a:ext cx="8075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70C0"/>
                </a:solidFill>
                <a:latin typeface="+mj-lt"/>
                <a:cs typeface="gobCL"/>
              </a:rPr>
              <a:t>Una Reforma desde la sala cuna a la educación superior:</a:t>
            </a: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gobCL"/>
              </a:rPr>
              <a:t> </a:t>
            </a:r>
            <a:r>
              <a:rPr lang="es-CL" sz="2000" b="1" dirty="0">
                <a:solidFill>
                  <a:srgbClr val="FF0000"/>
                </a:solidFill>
                <a:latin typeface="+mj-lt"/>
                <a:cs typeface="gobCL"/>
              </a:rPr>
              <a:t>educación escolar</a:t>
            </a:r>
            <a:endParaRPr lang="es-ES" sz="2000" b="1" dirty="0">
              <a:solidFill>
                <a:srgbClr val="FF0000"/>
              </a:solidFill>
              <a:latin typeface="+mj-lt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0853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638" y="385763"/>
            <a:ext cx="80756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70C0"/>
                </a:solidFill>
                <a:latin typeface="+mj-lt"/>
                <a:cs typeface="gobCL"/>
              </a:rPr>
              <a:t>Una Reforma desde la sala cuna a la educación superior:</a:t>
            </a:r>
          </a:p>
          <a:p>
            <a:pPr>
              <a:defRPr/>
            </a:pPr>
            <a:r>
              <a:rPr lang="es-CL" sz="2000" b="1" dirty="0">
                <a:solidFill>
                  <a:srgbClr val="FF0000"/>
                </a:solidFill>
                <a:latin typeface="+mj-lt"/>
                <a:cs typeface="gobCL"/>
              </a:rPr>
              <a:t>educación superior</a:t>
            </a:r>
            <a:endParaRPr lang="es-ES" sz="2000" b="1" dirty="0">
              <a:solidFill>
                <a:srgbClr val="FF0000"/>
              </a:solidFill>
              <a:latin typeface="+mj-lt"/>
              <a:cs typeface="gobCL"/>
            </a:endParaRPr>
          </a:p>
          <a:p>
            <a:pPr>
              <a:defRPr/>
            </a:pPr>
            <a:endParaRPr lang="es-ES" sz="20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21508" name="Marcador de contenido 1"/>
          <p:cNvSpPr>
            <a:spLocks noGrp="1"/>
          </p:cNvSpPr>
          <p:nvPr>
            <p:ph idx="1"/>
          </p:nvPr>
        </p:nvSpPr>
        <p:spPr>
          <a:xfrm>
            <a:off x="274638" y="1222375"/>
            <a:ext cx="8547100" cy="6211888"/>
          </a:xfrm>
        </p:spPr>
        <p:txBody>
          <a:bodyPr/>
          <a:lstStyle/>
          <a:p>
            <a:r>
              <a:rPr lang="es-ES" altLang="es-CL" sz="1700" b="1" dirty="0" smtClean="0"/>
              <a:t>Ley N°20.890 </a:t>
            </a:r>
            <a:r>
              <a:rPr lang="es-ES" altLang="es-CL" sz="1700" dirty="0" smtClean="0"/>
              <a:t>que permite que miles estudiantes del 50% más vulnerable de la población puedan ingresar y estudiar de manera gratuita en alguna de las 30 universidades adscritas a esta política. </a:t>
            </a:r>
            <a:r>
              <a:rPr lang="es-ES" altLang="es-CL" sz="1700" b="1" dirty="0" smtClean="0"/>
              <a:t>Publicada el 26 de diciembre de 2015. (Modifica la Ley N°20.882 de Presupuestos 2016, incorporando la asignación: “Financiamiento Acceso Gratuito instituciones de Educación Superior 2016”).</a:t>
            </a:r>
            <a:endParaRPr lang="es-CL" altLang="es-CL" sz="1700" b="1" dirty="0" smtClean="0"/>
          </a:p>
          <a:p>
            <a:endParaRPr lang="es-CL" altLang="es-CL" sz="1700" dirty="0" smtClean="0"/>
          </a:p>
          <a:p>
            <a:r>
              <a:rPr lang="es-ES" altLang="es-CL" sz="1700" b="1" dirty="0" smtClean="0"/>
              <a:t>Ley N°20.842 </a:t>
            </a:r>
            <a:r>
              <a:rPr lang="es-ES" altLang="es-CL" sz="1700" dirty="0" smtClean="0"/>
              <a:t>que crea las universidades estatales de O’Higgins y Aysén. </a:t>
            </a:r>
            <a:r>
              <a:rPr lang="es-ES" altLang="es-CL" sz="1700" b="1" dirty="0" smtClean="0"/>
              <a:t>Publicada el 7 de agosto de 2015.</a:t>
            </a:r>
            <a:endParaRPr lang="es-CL" altLang="es-CL" sz="1700" dirty="0" smtClean="0"/>
          </a:p>
          <a:p>
            <a:endParaRPr lang="es-CL" altLang="es-CL" sz="1700" dirty="0" smtClean="0"/>
          </a:p>
          <a:p>
            <a:r>
              <a:rPr lang="es-ES" altLang="es-CL" sz="1700" b="1" dirty="0" smtClean="0"/>
              <a:t>Ley N°20.800 </a:t>
            </a:r>
            <a:r>
              <a:rPr lang="es-ES" altLang="es-CL" sz="1700" dirty="0" smtClean="0"/>
              <a:t>que crea la figura de Administrador Provisional y de Cierre. Tiene la misión de resguardar el derecho a la educación de los y las estudiantes y asegurar la continuidad de sus estudios.</a:t>
            </a:r>
            <a:r>
              <a:rPr lang="es-ES" altLang="es-CL" sz="1700" b="1" dirty="0" smtClean="0"/>
              <a:t> Publicada el 26 de diciembre de 2014.</a:t>
            </a:r>
            <a:endParaRPr lang="es-CL" altLang="es-CL" sz="1700" dirty="0" smtClean="0"/>
          </a:p>
          <a:p>
            <a:endParaRPr lang="es-CL" altLang="es-CL" sz="1700" dirty="0" smtClean="0"/>
          </a:p>
          <a:p>
            <a:r>
              <a:rPr lang="es-ES" altLang="es-CL" sz="1700" b="1" dirty="0" smtClean="0"/>
              <a:t>Ley N°20.843 </a:t>
            </a:r>
            <a:r>
              <a:rPr lang="es-ES" altLang="es-CL" sz="1700" dirty="0" smtClean="0"/>
              <a:t>que elimina prohibición de participación estudiantes y funcionarios en el gobierno instituciones educación superior. </a:t>
            </a:r>
            <a:r>
              <a:rPr lang="es-ES" altLang="es-CL" sz="1700" b="1" dirty="0" smtClean="0"/>
              <a:t>Publicada 18 de junio de 2015</a:t>
            </a:r>
            <a:r>
              <a:rPr lang="es-ES" altLang="es-CL" sz="1700" dirty="0" smtClean="0"/>
              <a:t>.</a:t>
            </a:r>
            <a:endParaRPr lang="es-CL" altLang="es-CL" sz="1700" dirty="0" smtClean="0"/>
          </a:p>
          <a:p>
            <a:endParaRPr lang="es-CL" altLang="es-CL" sz="1700" dirty="0" smtClean="0"/>
          </a:p>
          <a:p>
            <a:r>
              <a:rPr lang="es-ES" altLang="es-CL" sz="1700" dirty="0" smtClean="0"/>
              <a:t>Discusión pre-legislativa del </a:t>
            </a:r>
            <a:r>
              <a:rPr lang="es-ES" altLang="es-CL" sz="1700" b="1" dirty="0" smtClean="0"/>
              <a:t>proyecto de ley de reforma a la educación superior </a:t>
            </a:r>
            <a:r>
              <a:rPr lang="es-ES" altLang="es-CL" sz="1700" dirty="0" smtClean="0"/>
              <a:t>que incluye un nuevo marco regulatorio, una nueva institucionalidad pública, aseguramiento de la calidad y modificaciones al ingreso y financiamiento. </a:t>
            </a:r>
            <a:endParaRPr lang="es-CL" altLang="es-CL" sz="1700" dirty="0" smtClean="0"/>
          </a:p>
        </p:txBody>
      </p:sp>
    </p:spTree>
    <p:extLst>
      <p:ext uri="{BB962C8B-B14F-4D97-AF65-F5344CB8AC3E}">
        <p14:creationId xmlns:p14="http://schemas.microsoft.com/office/powerpoint/2010/main" val="25829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74638" y="385763"/>
            <a:ext cx="807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L" altLang="es-CL" sz="2000" b="1" dirty="0" smtClean="0">
                <a:solidFill>
                  <a:srgbClr val="0070C0"/>
                </a:solidFill>
                <a:latin typeface="+mj-lt"/>
                <a:ea typeface="gobCL" pitchFamily="50" charset="0"/>
                <a:cs typeface="gobCL" pitchFamily="50" charset="0"/>
              </a:rPr>
              <a:t>Una Reforma desde la sala cuna a la educación superior:</a:t>
            </a:r>
          </a:p>
          <a:p>
            <a:pPr>
              <a:defRPr/>
            </a:pPr>
            <a:r>
              <a:rPr lang="es-CL" altLang="es-CL" sz="2000" b="1" dirty="0" smtClean="0">
                <a:solidFill>
                  <a:srgbClr val="FF0000"/>
                </a:solidFill>
                <a:latin typeface="+mj-lt"/>
                <a:ea typeface="gobCL" pitchFamily="50" charset="0"/>
                <a:cs typeface="gobCL" pitchFamily="50" charset="0"/>
              </a:rPr>
              <a:t>Educación técnica</a:t>
            </a:r>
          </a:p>
        </p:txBody>
      </p:sp>
      <p:sp>
        <p:nvSpPr>
          <p:cNvPr id="22532" name="Marcador de contenido 1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032250"/>
          </a:xfrm>
        </p:spPr>
        <p:txBody>
          <a:bodyPr/>
          <a:lstStyle/>
          <a:p>
            <a:r>
              <a:rPr lang="es-ES" altLang="es-CL" sz="1800" dirty="0" smtClean="0"/>
              <a:t>La </a:t>
            </a:r>
            <a:r>
              <a:rPr lang="es-ES" altLang="es-CL" sz="1800" b="1" dirty="0" smtClean="0"/>
              <a:t>Ley N°20.910 </a:t>
            </a:r>
            <a:r>
              <a:rPr lang="es-ES" altLang="es-CL" sz="1800" dirty="0" smtClean="0"/>
              <a:t>que crea 15 centros de formación técnica estatales. Estos centros tendrán su foco en la generación de una oferta formativa pertinente al territorio, según estándares de calidad y tecnología para la formación de sus técnicos.</a:t>
            </a:r>
            <a:r>
              <a:rPr lang="es-ES" altLang="es-CL" sz="1800" b="1" dirty="0" smtClean="0"/>
              <a:t> Publicada el 29 de marzo de 2016.</a:t>
            </a:r>
            <a:endParaRPr lang="es-CL" altLang="es-CL" sz="1800" dirty="0" smtClean="0"/>
          </a:p>
          <a:p>
            <a:endParaRPr lang="es-CL" altLang="es-CL" sz="1800" dirty="0" smtClean="0"/>
          </a:p>
          <a:p>
            <a:r>
              <a:rPr lang="es-ES" altLang="es-CL" sz="1800" dirty="0" smtClean="0"/>
              <a:t>Planes y programas de estudio de 34 especialidades y el fortalecimiento de competencias docentes en áreas técnicas. </a:t>
            </a:r>
            <a:endParaRPr lang="es-CL" altLang="es-CL" sz="1800" dirty="0" smtClean="0"/>
          </a:p>
          <a:p>
            <a:endParaRPr lang="es-CL" altLang="es-CL" sz="1800" dirty="0" smtClean="0"/>
          </a:p>
          <a:p>
            <a:r>
              <a:rPr lang="es-ES" altLang="es-CL" sz="1800" dirty="0" smtClean="0"/>
              <a:t>Vinculación con el entorno productivo y social, a través de estrategias para la formación diferenciada, y valoración social del técnico profesional con incentivos y mejoras del acceso y permanencia en el mercado de trabajo. </a:t>
            </a:r>
            <a:endParaRPr lang="es-CL" altLang="es-CL" sz="1800" dirty="0" smtClean="0"/>
          </a:p>
        </p:txBody>
      </p:sp>
    </p:spTree>
    <p:extLst>
      <p:ext uri="{BB962C8B-B14F-4D97-AF65-F5344CB8AC3E}">
        <p14:creationId xmlns:p14="http://schemas.microsoft.com/office/powerpoint/2010/main" val="22378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740083" y="5795279"/>
            <a:ext cx="3920149" cy="94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Jacqueline Barraza Venegas</a:t>
            </a:r>
          </a:p>
          <a:p>
            <a:pPr algn="ctr"/>
            <a:r>
              <a:rPr lang="es-CL" sz="1600" dirty="0" smtClean="0"/>
              <a:t>SEREMI</a:t>
            </a:r>
            <a:endParaRPr lang="es-CL" sz="1600" dirty="0"/>
          </a:p>
        </p:txBody>
      </p:sp>
      <p:sp>
        <p:nvSpPr>
          <p:cNvPr id="5" name="Elipse 4"/>
          <p:cNvSpPr/>
          <p:nvPr/>
        </p:nvSpPr>
        <p:spPr>
          <a:xfrm>
            <a:off x="296626" y="4897432"/>
            <a:ext cx="3404258" cy="99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Luis González Egaña </a:t>
            </a:r>
          </a:p>
          <a:p>
            <a:pPr algn="ctr"/>
            <a:r>
              <a:rPr lang="es-CL" sz="1600" dirty="0" smtClean="0"/>
              <a:t>Jefe Provincial</a:t>
            </a:r>
          </a:p>
          <a:p>
            <a:pPr algn="ctr"/>
            <a:r>
              <a:rPr lang="es-CL" sz="1600" dirty="0" smtClean="0"/>
              <a:t>Antofagasta-Tocopilla</a:t>
            </a:r>
            <a:endParaRPr lang="es-CL" sz="1600" dirty="0"/>
          </a:p>
        </p:txBody>
      </p:sp>
      <p:sp>
        <p:nvSpPr>
          <p:cNvPr id="6" name="Elipse 5"/>
          <p:cNvSpPr/>
          <p:nvPr/>
        </p:nvSpPr>
        <p:spPr>
          <a:xfrm>
            <a:off x="5148064" y="4891556"/>
            <a:ext cx="3708412" cy="1001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Carmen Foronda Amurrio</a:t>
            </a:r>
          </a:p>
          <a:p>
            <a:pPr algn="ctr"/>
            <a:r>
              <a:rPr lang="es-CL" sz="1600" dirty="0" smtClean="0"/>
              <a:t>Jefa Provincial</a:t>
            </a:r>
          </a:p>
          <a:p>
            <a:pPr algn="ctr"/>
            <a:r>
              <a:rPr lang="es-CL" sz="1600" dirty="0" smtClean="0"/>
              <a:t>El Loa</a:t>
            </a:r>
            <a:endParaRPr lang="es-CL" sz="1600" dirty="0"/>
          </a:p>
        </p:txBody>
      </p:sp>
      <p:sp>
        <p:nvSpPr>
          <p:cNvPr id="7" name="Elipse 6"/>
          <p:cNvSpPr/>
          <p:nvPr/>
        </p:nvSpPr>
        <p:spPr>
          <a:xfrm>
            <a:off x="5148064" y="3621167"/>
            <a:ext cx="3708412" cy="1023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Ángel Cabezas Monteira</a:t>
            </a:r>
          </a:p>
          <a:p>
            <a:pPr algn="ctr"/>
            <a:r>
              <a:rPr lang="es-CL" sz="1600" dirty="0" smtClean="0"/>
              <a:t>Director Regional  DIBAM</a:t>
            </a:r>
          </a:p>
        </p:txBody>
      </p:sp>
      <p:sp>
        <p:nvSpPr>
          <p:cNvPr id="8" name="Elipse 7"/>
          <p:cNvSpPr/>
          <p:nvPr/>
        </p:nvSpPr>
        <p:spPr>
          <a:xfrm>
            <a:off x="199394" y="2496074"/>
            <a:ext cx="35283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Mabel Encalada Contreras</a:t>
            </a:r>
          </a:p>
          <a:p>
            <a:pPr algn="ctr"/>
            <a:r>
              <a:rPr lang="es-CL" sz="1600" dirty="0" smtClean="0"/>
              <a:t>Directora Regional JUNJI</a:t>
            </a:r>
            <a:endParaRPr lang="es-CL" sz="1600" dirty="0"/>
          </a:p>
        </p:txBody>
      </p:sp>
      <p:sp>
        <p:nvSpPr>
          <p:cNvPr id="9" name="Elipse 8"/>
          <p:cNvSpPr/>
          <p:nvPr/>
        </p:nvSpPr>
        <p:spPr>
          <a:xfrm>
            <a:off x="199394" y="3697468"/>
            <a:ext cx="3436502" cy="893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Yolanda Tabilo Narbona</a:t>
            </a:r>
          </a:p>
          <a:p>
            <a:pPr algn="ctr"/>
            <a:r>
              <a:rPr lang="es-CL" sz="1600" dirty="0" smtClean="0"/>
              <a:t>Directora Regional JUNAEB</a:t>
            </a:r>
            <a:endParaRPr lang="es-CL" sz="1600" dirty="0"/>
          </a:p>
        </p:txBody>
      </p:sp>
      <p:sp>
        <p:nvSpPr>
          <p:cNvPr id="10" name="Elipse 9"/>
          <p:cNvSpPr/>
          <p:nvPr/>
        </p:nvSpPr>
        <p:spPr>
          <a:xfrm>
            <a:off x="5148064" y="2444488"/>
            <a:ext cx="37084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Lidia Julio Torres</a:t>
            </a:r>
          </a:p>
          <a:p>
            <a:pPr algn="ctr"/>
            <a:r>
              <a:rPr lang="es-CL" sz="1600" dirty="0" smtClean="0"/>
              <a:t>Directora Regional INTEGRA</a:t>
            </a:r>
            <a:endParaRPr lang="es-CL" sz="1600" dirty="0"/>
          </a:p>
        </p:txBody>
      </p:sp>
      <p:sp>
        <p:nvSpPr>
          <p:cNvPr id="11" name="Elipse 10"/>
          <p:cNvSpPr/>
          <p:nvPr/>
        </p:nvSpPr>
        <p:spPr>
          <a:xfrm>
            <a:off x="2915816" y="1006648"/>
            <a:ext cx="35283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Victor Alvarado Zepeda</a:t>
            </a:r>
          </a:p>
          <a:p>
            <a:pPr algn="ctr"/>
            <a:r>
              <a:rPr lang="es-CL" sz="1600" dirty="0" smtClean="0"/>
              <a:t>Director Regional SIE</a:t>
            </a:r>
            <a:endParaRPr lang="es-CL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699792" y="14787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</a:rPr>
              <a:t>MINISTERIO DE EDUCACIÓN</a:t>
            </a:r>
          </a:p>
          <a:p>
            <a:pPr algn="ctr"/>
            <a:r>
              <a:rPr lang="es-CL" sz="2400" b="1" dirty="0" smtClean="0">
                <a:solidFill>
                  <a:srgbClr val="C00000"/>
                </a:solidFill>
              </a:rPr>
              <a:t>REGIÓN DE ANTOFAGASTA</a:t>
            </a:r>
            <a:endParaRPr lang="es-C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2453</Words>
  <Application>Microsoft Office PowerPoint</Application>
  <PresentationFormat>Presentación en pantalla (4:3)</PresentationFormat>
  <Paragraphs>363</Paragraphs>
  <Slides>43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Tema de Office</vt:lpstr>
      <vt:lpstr>1_Tema de Office</vt:lpstr>
      <vt:lpstr>2_Tema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 de la Región </vt:lpstr>
      <vt:lpstr> Antecedentes de la Región </vt:lpstr>
      <vt:lpstr>Presentación de PowerPoint</vt:lpstr>
      <vt:lpstr>Reforma Educacional</vt:lpstr>
      <vt:lpstr>Ley de Inclusión</vt:lpstr>
      <vt:lpstr>Sistema de Desarrollo Docente</vt:lpstr>
      <vt:lpstr>Fortalecimiento Educación Pública</vt:lpstr>
      <vt:lpstr>Calidad y Equidad en la Educación  </vt:lpstr>
      <vt:lpstr>Calidad y Equidad en la Educación</vt:lpstr>
      <vt:lpstr>Me conecto para aprender</vt:lpstr>
      <vt:lpstr>Subvenciones 2015</vt:lpstr>
      <vt:lpstr>Gratuidad y Calidad para la Educación</vt:lpstr>
      <vt:lpstr>Participación ciudadana</vt:lpstr>
      <vt:lpstr>Apoyo social</vt:lpstr>
      <vt:lpstr>Presentación de PowerPoint</vt:lpstr>
      <vt:lpstr>Presentación de PowerPoint</vt:lpstr>
      <vt:lpstr>Presentación de PowerPoint</vt:lpstr>
      <vt:lpstr> Atención de denuncias, consultas y reclamos </vt:lpstr>
      <vt:lpstr>Plan Anual de Promoción de los Derechos Educacionales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JUNTA NACIONAL DE JARDINES INFANTILES  JUNJI II Región. </vt:lpstr>
      <vt:lpstr>Presentación de PowerPoint</vt:lpstr>
      <vt:lpstr>Hitos 2015:</vt:lpstr>
      <vt:lpstr>Hitos 2015:</vt:lpstr>
      <vt:lpstr>¡Tu sueño, nuestro propósito!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Massiel Nathalie Miranda Davila</dc:creator>
  <cp:lastModifiedBy>Rolando Carlos Alvarez Ojeda</cp:lastModifiedBy>
  <cp:revision>58</cp:revision>
  <dcterms:created xsi:type="dcterms:W3CDTF">2016-04-20T16:00:13Z</dcterms:created>
  <dcterms:modified xsi:type="dcterms:W3CDTF">2016-04-26T20:06:59Z</dcterms:modified>
</cp:coreProperties>
</file>